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ITC Franklin Gothic LT" panose="020B0604020202020204" charset="0"/>
      <p:regular r:id="rId28"/>
    </p:embeddedFont>
    <p:embeddedFont>
      <p:font typeface="ITC Franklin Gothic LT Italics" panose="020B0604020202020204" charset="0"/>
      <p:regular r:id="rId29"/>
    </p:embeddedFont>
    <p:embeddedFont>
      <p:font typeface="ITC Franklin Gothic LT Semi-Bold" panose="020B0604020202020204" charset="0"/>
      <p:regular r:id="rId30"/>
    </p:embeddedFont>
    <p:embeddedFont>
      <p:font typeface="Open Sans Bold" panose="020B0604020202020204" charset="0"/>
      <p:regular r:id="rId31"/>
    </p:embeddedFont>
    <p:embeddedFont>
      <p:font typeface="Open Sans Italics" panose="020B0604020202020204" charset="0"/>
      <p:regular r:id="rId32"/>
    </p:embeddedFont>
    <p:embeddedFont>
      <p:font typeface="Saffran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55" d="100"/>
          <a:sy n="55" d="100"/>
        </p:scale>
        <p:origin x="125"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1</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4</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4</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42.jpe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5"/>
              <a:stretch>
                <a:fillRect/>
              </a:stretch>
            </a:blipFill>
          </p:spPr>
          <p:txBody>
            <a:bodyPr/>
            <a:lstStyle/>
            <a:p>
              <a:endParaRPr lang="it-IT"/>
            </a:p>
          </p:txBody>
        </p:sp>
      </p:grpSp>
      <p:grpSp>
        <p:nvGrpSpPr>
          <p:cNvPr id="4" name="Group 4"/>
          <p:cNvGrpSpPr/>
          <p:nvPr/>
        </p:nvGrpSpPr>
        <p:grpSpPr>
          <a:xfrm rot="9552">
            <a:off x="3992617" y="9135582"/>
            <a:ext cx="10302767" cy="19050"/>
            <a:chOff x="0" y="0"/>
            <a:chExt cx="13737023" cy="25400"/>
          </a:xfrm>
        </p:grpSpPr>
        <p:sp>
          <p:nvSpPr>
            <p:cNvPr id="5" name="Freeform 5"/>
            <p:cNvSpPr/>
            <p:nvPr/>
          </p:nvSpPr>
          <p:spPr>
            <a:xfrm>
              <a:off x="0" y="0"/>
              <a:ext cx="13737082" cy="25400"/>
            </a:xfrm>
            <a:custGeom>
              <a:avLst/>
              <a:gdLst/>
              <a:ahLst/>
              <a:cxnLst/>
              <a:rect l="l" t="t" r="r" b="b"/>
              <a:pathLst>
                <a:path w="13737082" h="25400">
                  <a:moveTo>
                    <a:pt x="12700" y="0"/>
                  </a:moveTo>
                  <a:lnTo>
                    <a:pt x="13724382" y="0"/>
                  </a:lnTo>
                  <a:cubicBezTo>
                    <a:pt x="13731368" y="0"/>
                    <a:pt x="13737082" y="5715"/>
                    <a:pt x="13737082" y="12700"/>
                  </a:cubicBezTo>
                  <a:cubicBezTo>
                    <a:pt x="13737082" y="19685"/>
                    <a:pt x="13731368" y="25400"/>
                    <a:pt x="13724382" y="25400"/>
                  </a:cubicBezTo>
                  <a:lnTo>
                    <a:pt x="12700" y="25400"/>
                  </a:lnTo>
                  <a:cubicBezTo>
                    <a:pt x="5715" y="25400"/>
                    <a:pt x="0" y="19685"/>
                    <a:pt x="0" y="12700"/>
                  </a:cubicBezTo>
                  <a:cubicBezTo>
                    <a:pt x="0" y="5715"/>
                    <a:pt x="5715" y="0"/>
                    <a:pt x="12700" y="0"/>
                  </a:cubicBezTo>
                  <a:close/>
                </a:path>
              </a:pathLst>
            </a:custGeom>
            <a:solidFill>
              <a:srgbClr val="FFFFFF"/>
            </a:solidFill>
          </p:spPr>
          <p:txBody>
            <a:bodyPr/>
            <a:lstStyle/>
            <a:p>
              <a:endParaRPr lang="it-IT"/>
            </a:p>
          </p:txBody>
        </p:sp>
      </p:grpSp>
      <p:grpSp>
        <p:nvGrpSpPr>
          <p:cNvPr id="6" name="Group 6"/>
          <p:cNvGrpSpPr/>
          <p:nvPr/>
        </p:nvGrpSpPr>
        <p:grpSpPr>
          <a:xfrm>
            <a:off x="-132907" y="-85404"/>
            <a:ext cx="5939269" cy="3357328"/>
            <a:chOff x="0" y="0"/>
            <a:chExt cx="7919025" cy="4476437"/>
          </a:xfrm>
        </p:grpSpPr>
        <p:sp>
          <p:nvSpPr>
            <p:cNvPr id="7" name="Freeform 7"/>
            <p:cNvSpPr/>
            <p:nvPr/>
          </p:nvSpPr>
          <p:spPr>
            <a:xfrm>
              <a:off x="0" y="0"/>
              <a:ext cx="7919085" cy="4476496"/>
            </a:xfrm>
            <a:custGeom>
              <a:avLst/>
              <a:gdLst/>
              <a:ahLst/>
              <a:cxnLst/>
              <a:rect l="l" t="t" r="r" b="b"/>
              <a:pathLst>
                <a:path w="7919085" h="4476496">
                  <a:moveTo>
                    <a:pt x="0" y="0"/>
                  </a:moveTo>
                  <a:lnTo>
                    <a:pt x="7919085" y="0"/>
                  </a:lnTo>
                  <a:lnTo>
                    <a:pt x="7919085" y="4476496"/>
                  </a:lnTo>
                  <a:lnTo>
                    <a:pt x="0" y="4476496"/>
                  </a:lnTo>
                  <a:lnTo>
                    <a:pt x="0" y="0"/>
                  </a:lnTo>
                  <a:close/>
                </a:path>
              </a:pathLst>
            </a:custGeom>
            <a:blipFill>
              <a:blip r:embed="rId6"/>
              <a:stretch>
                <a:fillRect l="-738" r="-737" b="1"/>
              </a:stretch>
            </a:blipFill>
          </p:spPr>
          <p:txBody>
            <a:bodyPr/>
            <a:lstStyle/>
            <a:p>
              <a:endParaRPr lang="it-IT"/>
            </a:p>
          </p:txBody>
        </p:sp>
      </p:grpSp>
      <p:grpSp>
        <p:nvGrpSpPr>
          <p:cNvPr id="8" name="Group 8"/>
          <p:cNvGrpSpPr/>
          <p:nvPr/>
        </p:nvGrpSpPr>
        <p:grpSpPr>
          <a:xfrm>
            <a:off x="4180891" y="2728848"/>
            <a:ext cx="9926219" cy="4246766"/>
            <a:chOff x="0" y="0"/>
            <a:chExt cx="13234959" cy="5662355"/>
          </a:xfrm>
        </p:grpSpPr>
        <p:sp>
          <p:nvSpPr>
            <p:cNvPr id="9" name="Freeform 9"/>
            <p:cNvSpPr/>
            <p:nvPr/>
          </p:nvSpPr>
          <p:spPr>
            <a:xfrm>
              <a:off x="0" y="0"/>
              <a:ext cx="13234924" cy="5662295"/>
            </a:xfrm>
            <a:custGeom>
              <a:avLst/>
              <a:gdLst/>
              <a:ahLst/>
              <a:cxnLst/>
              <a:rect l="l" t="t" r="r" b="b"/>
              <a:pathLst>
                <a:path w="13234924" h="5662295">
                  <a:moveTo>
                    <a:pt x="0" y="0"/>
                  </a:moveTo>
                  <a:lnTo>
                    <a:pt x="13234924" y="0"/>
                  </a:lnTo>
                  <a:lnTo>
                    <a:pt x="13234924" y="5662295"/>
                  </a:lnTo>
                  <a:lnTo>
                    <a:pt x="0" y="5662295"/>
                  </a:lnTo>
                  <a:lnTo>
                    <a:pt x="0" y="0"/>
                  </a:lnTo>
                  <a:close/>
                </a:path>
              </a:pathLst>
            </a:custGeom>
            <a:blipFill>
              <a:blip r:embed="rId7"/>
              <a:stretch>
                <a:fillRect t="-32352" b="-32353"/>
              </a:stretch>
            </a:blipFill>
          </p:spPr>
          <p:txBody>
            <a:bodyPr/>
            <a:lstStyle/>
            <a:p>
              <a:endParaRPr lang="it-IT"/>
            </a:p>
          </p:txBody>
        </p:sp>
      </p:grpSp>
      <p:sp>
        <p:nvSpPr>
          <p:cNvPr id="10" name="TextBox 10"/>
          <p:cNvSpPr txBox="1"/>
          <p:nvPr/>
        </p:nvSpPr>
        <p:spPr>
          <a:xfrm>
            <a:off x="2377440" y="7447509"/>
            <a:ext cx="13533120" cy="1442085"/>
          </a:xfrm>
          <a:prstGeom prst="rect">
            <a:avLst/>
          </a:prstGeom>
        </p:spPr>
        <p:txBody>
          <a:bodyPr lIns="0" tIns="0" rIns="0" bIns="0" rtlCol="0" anchor="t">
            <a:spAutoFit/>
          </a:bodyPr>
          <a:lstStyle/>
          <a:p>
            <a:pPr algn="ctr">
              <a:lnSpc>
                <a:spcPts val="9720"/>
              </a:lnSpc>
            </a:pPr>
            <a:r>
              <a:rPr lang="en-US" sz="9000" b="1" spc="-108">
                <a:solidFill>
                  <a:srgbClr val="FFFFFF"/>
                </a:solidFill>
                <a:latin typeface="ITC Franklin Gothic LT Semi-Bold"/>
                <a:ea typeface="ITC Franklin Gothic LT Semi-Bold"/>
                <a:cs typeface="ITC Franklin Gothic LT Semi-Bold"/>
                <a:sym typeface="ITC Franklin Gothic LT Semi-Bold"/>
              </a:rPr>
              <a:t>Il nostro 2024</a:t>
            </a:r>
          </a:p>
        </p:txBody>
      </p:sp>
      <p:sp>
        <p:nvSpPr>
          <p:cNvPr id="11" name="TextBox 11"/>
          <p:cNvSpPr txBox="1"/>
          <p:nvPr/>
        </p:nvSpPr>
        <p:spPr>
          <a:xfrm>
            <a:off x="2377440" y="9288991"/>
            <a:ext cx="13533120" cy="379476"/>
          </a:xfrm>
          <a:prstGeom prst="rect">
            <a:avLst/>
          </a:prstGeom>
        </p:spPr>
        <p:txBody>
          <a:bodyPr lIns="0" tIns="0" rIns="0" bIns="0" rtlCol="0" anchor="t">
            <a:spAutoFit/>
          </a:bodyPr>
          <a:lstStyle/>
          <a:p>
            <a:pPr algn="ctr">
              <a:lnSpc>
                <a:spcPts val="2592"/>
              </a:lnSpc>
            </a:pPr>
            <a:r>
              <a:rPr lang="en-US" sz="2400" b="1" spc="-27">
                <a:solidFill>
                  <a:srgbClr val="FFFFFF"/>
                </a:solidFill>
                <a:latin typeface="ITC Franklin Gothic LT Semi-Bold"/>
                <a:ea typeface="ITC Franklin Gothic LT Semi-Bold"/>
                <a:cs typeface="ITC Franklin Gothic LT Semi-Bold"/>
                <a:sym typeface="ITC Franklin Gothic LT Semi-Bold"/>
              </a:rPr>
              <a:t>16 dicembre 2024</a:t>
            </a:r>
          </a:p>
        </p:txBody>
      </p:sp>
      <p:pic>
        <p:nvPicPr>
          <p:cNvPr id="14" name="SOTTOFONDO_SLIDE-SHOW">
            <a:hlinkClick r:id="" action="ppaction://media"/>
            <a:extLst>
              <a:ext uri="{FF2B5EF4-FFF2-40B4-BE49-F238E27FC236}">
                <a16:creationId xmlns:a16="http://schemas.microsoft.com/office/drawing/2014/main" id="{7637562D-FAAD-630E-8BEA-EE0F28BF74C9}"/>
              </a:ext>
            </a:extLst>
          </p:cNvPr>
          <p:cNvPicPr>
            <a:picLocks noChangeAspect="1"/>
          </p:cNvPicPr>
          <p:nvPr>
            <a:audioFile r:link="rId2"/>
            <p:extLst>
              <p:ext uri="{DAA4B4D4-6D71-4841-9C94-3DE7FCFB9230}">
                <p14:media xmlns:p14="http://schemas.microsoft.com/office/powerpoint/2010/main" r:embed="rId1">
                  <p14:fade in="750" out="750"/>
                </p14:media>
              </p:ext>
            </p:extLst>
          </p:nvPr>
        </p:nvPicPr>
        <p:blipFill>
          <a:blip r:embed="rId8"/>
          <a:stretch>
            <a:fillRect/>
          </a:stretch>
        </p:blipFill>
        <p:spPr>
          <a:xfrm>
            <a:off x="17373600" y="2667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23" showWhenStopped="0">
                <p:cTn id="7"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3118866"/>
            <a:ext cx="13865388" cy="2024634"/>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128"/>
              </a:lnSpc>
            </a:pPr>
            <a:r>
              <a:rPr lang="en-US" sz="6600" b="1" spc="-79">
                <a:solidFill>
                  <a:srgbClr val="9A2136"/>
                </a:solidFill>
                <a:latin typeface="Saffran Bold"/>
                <a:ea typeface="Saffran Bold"/>
                <a:cs typeface="Saffran Bold"/>
                <a:sym typeface="Saffran Bold"/>
              </a:rPr>
              <a:t>Opportunità</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grpSp>
        <p:nvGrpSpPr>
          <p:cNvPr id="6" name="Group 6"/>
          <p:cNvGrpSpPr/>
          <p:nvPr/>
        </p:nvGrpSpPr>
        <p:grpSpPr>
          <a:xfrm>
            <a:off x="12446042" y="0"/>
            <a:ext cx="15010060" cy="5143500"/>
            <a:chOff x="0" y="0"/>
            <a:chExt cx="18374032" cy="6296233"/>
          </a:xfrm>
        </p:grpSpPr>
        <p:sp>
          <p:nvSpPr>
            <p:cNvPr id="7" name="Freeform 7"/>
            <p:cNvSpPr/>
            <p:nvPr/>
          </p:nvSpPr>
          <p:spPr>
            <a:xfrm>
              <a:off x="0" y="0"/>
              <a:ext cx="18374032" cy="6296234"/>
            </a:xfrm>
            <a:custGeom>
              <a:avLst/>
              <a:gdLst/>
              <a:ahLst/>
              <a:cxnLst/>
              <a:rect l="l" t="t" r="r" b="b"/>
              <a:pathLst>
                <a:path w="18374032" h="6296234">
                  <a:moveTo>
                    <a:pt x="0" y="0"/>
                  </a:moveTo>
                  <a:lnTo>
                    <a:pt x="18374032" y="0"/>
                  </a:lnTo>
                  <a:lnTo>
                    <a:pt x="18374032" y="6296234"/>
                  </a:lnTo>
                  <a:lnTo>
                    <a:pt x="0" y="6296234"/>
                  </a:lnTo>
                  <a:lnTo>
                    <a:pt x="0" y="0"/>
                  </a:lnTo>
                  <a:close/>
                </a:path>
              </a:pathLst>
            </a:custGeom>
            <a:blipFill>
              <a:blip r:embed="rId4"/>
              <a:stretch>
                <a:fillRect l="-23136" r="-55035" b="-72450"/>
              </a:stretch>
            </a:blipFill>
          </p:spPr>
          <p:txBody>
            <a:bodyPr/>
            <a:lstStyle/>
            <a:p>
              <a:endParaRPr lang="it-IT"/>
            </a:p>
          </p:txBody>
        </p:sp>
      </p:grpSp>
      <p:sp>
        <p:nvSpPr>
          <p:cNvPr id="8" name="Freeform 8"/>
          <p:cNvSpPr/>
          <p:nvPr/>
        </p:nvSpPr>
        <p:spPr>
          <a:xfrm>
            <a:off x="12446042" y="5143500"/>
            <a:ext cx="5841958" cy="5352189"/>
          </a:xfrm>
          <a:custGeom>
            <a:avLst/>
            <a:gdLst/>
            <a:ahLst/>
            <a:cxnLst/>
            <a:rect l="l" t="t" r="r" b="b"/>
            <a:pathLst>
              <a:path w="5841958" h="5352189">
                <a:moveTo>
                  <a:pt x="0" y="0"/>
                </a:moveTo>
                <a:lnTo>
                  <a:pt x="5841958" y="0"/>
                </a:lnTo>
                <a:lnTo>
                  <a:pt x="5841958" y="5352189"/>
                </a:lnTo>
                <a:lnTo>
                  <a:pt x="0" y="5352189"/>
                </a:lnTo>
                <a:lnTo>
                  <a:pt x="0" y="0"/>
                </a:lnTo>
                <a:close/>
              </a:path>
            </a:pathLst>
          </a:custGeom>
          <a:blipFill>
            <a:blip r:embed="rId5"/>
            <a:stretch>
              <a:fillRect l="-3440" t="-11163"/>
            </a:stretch>
          </a:blipFill>
        </p:spPr>
        <p:txBody>
          <a:bodyPr/>
          <a:lstStyle/>
          <a:p>
            <a:endParaRPr lang="it-IT"/>
          </a:p>
        </p:txBody>
      </p:sp>
      <p:sp>
        <p:nvSpPr>
          <p:cNvPr id="9" name="TextBox 9"/>
          <p:cNvSpPr txBox="1"/>
          <p:nvPr/>
        </p:nvSpPr>
        <p:spPr>
          <a:xfrm>
            <a:off x="10363200" y="9258300"/>
            <a:ext cx="982476" cy="448841"/>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ITC Franklin Gothic LT Semi-Bold"/>
                <a:ea typeface="ITC Franklin Gothic LT Semi-Bold"/>
                <a:cs typeface="ITC Franklin Gothic LT Semi-Bold"/>
                <a:sym typeface="ITC Franklin Gothic LT Semi-Bold"/>
              </a:rPr>
              <a:t>Marta</a:t>
            </a:r>
          </a:p>
        </p:txBody>
      </p:sp>
      <p:sp>
        <p:nvSpPr>
          <p:cNvPr id="10" name="TextBox 10"/>
          <p:cNvSpPr txBox="1"/>
          <p:nvPr/>
        </p:nvSpPr>
        <p:spPr>
          <a:xfrm>
            <a:off x="271278" y="5302703"/>
            <a:ext cx="11074397" cy="3955597"/>
          </a:xfrm>
          <a:prstGeom prst="rect">
            <a:avLst/>
          </a:prstGeom>
        </p:spPr>
        <p:txBody>
          <a:bodyPr lIns="0" tIns="0" rIns="0" bIns="0" rtlCol="0" anchor="t">
            <a:spAutoFit/>
          </a:bodyPr>
          <a:lstStyle/>
          <a:p>
            <a:pPr algn="just">
              <a:lnSpc>
                <a:spcPts val="3482"/>
              </a:lnSpc>
            </a:pPr>
            <a:r>
              <a:rPr lang="en-US" sz="2487">
                <a:solidFill>
                  <a:srgbClr val="000000"/>
                </a:solidFill>
                <a:latin typeface="ITC Franklin Gothic LT"/>
                <a:ea typeface="ITC Franklin Gothic LT"/>
                <a:cs typeface="ITC Franklin Gothic LT"/>
                <a:sym typeface="ITC Franklin Gothic LT"/>
              </a:rPr>
              <a:t>Il 2024 ha coinciso con molteplici occasioni di crescita professionale che hanno rafforzato la direzione verso cui tende il mio lavoro come servizio di inclusione dei differenti bisogni educativi e delle differenti disabilità cognitive. Ho incontrato molti esperti, anche internazionali, che hanno arricchito il mio bagaglio di conoscenze e competenze, permettendomi di dare ulteriore valore alla mia azione quotidiana. Sapere che attraverso le formazioni di Vivi Internet, al meglio abbiamo contribuito a far emergere casi di cyberbullismo, stalking e non solo, in molte classi di studenti incontrati, significa avere l’opportunità di fare la differenza ogni giorno.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2939593"/>
            <a:ext cx="13865388" cy="2034921"/>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235"/>
              </a:lnSpc>
            </a:pPr>
            <a:r>
              <a:rPr lang="en-US" sz="6699" b="1" spc="-80">
                <a:solidFill>
                  <a:srgbClr val="9A2136"/>
                </a:solidFill>
                <a:latin typeface="Saffran Bold"/>
                <a:ea typeface="Saffran Bold"/>
                <a:cs typeface="Saffran Bold"/>
                <a:sym typeface="Saffran Bold"/>
              </a:rPr>
              <a:t>Scommessa</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grpSp>
        <p:nvGrpSpPr>
          <p:cNvPr id="6" name="Group 6"/>
          <p:cNvGrpSpPr/>
          <p:nvPr/>
        </p:nvGrpSpPr>
        <p:grpSpPr>
          <a:xfrm>
            <a:off x="12446547" y="0"/>
            <a:ext cx="5841453" cy="10277922"/>
            <a:chOff x="0" y="0"/>
            <a:chExt cx="7150608" cy="12581354"/>
          </a:xfrm>
        </p:grpSpPr>
        <p:sp>
          <p:nvSpPr>
            <p:cNvPr id="7" name="Freeform 7"/>
            <p:cNvSpPr/>
            <p:nvPr/>
          </p:nvSpPr>
          <p:spPr>
            <a:xfrm>
              <a:off x="0" y="0"/>
              <a:ext cx="7150608" cy="12581355"/>
            </a:xfrm>
            <a:custGeom>
              <a:avLst/>
              <a:gdLst/>
              <a:ahLst/>
              <a:cxnLst/>
              <a:rect l="l" t="t" r="r" b="b"/>
              <a:pathLst>
                <a:path w="7150608" h="12581355">
                  <a:moveTo>
                    <a:pt x="0" y="0"/>
                  </a:moveTo>
                  <a:lnTo>
                    <a:pt x="7150608" y="0"/>
                  </a:lnTo>
                  <a:lnTo>
                    <a:pt x="7150608" y="12581355"/>
                  </a:lnTo>
                  <a:lnTo>
                    <a:pt x="0" y="12581355"/>
                  </a:lnTo>
                  <a:lnTo>
                    <a:pt x="0" y="0"/>
                  </a:lnTo>
                  <a:close/>
                </a:path>
              </a:pathLst>
            </a:custGeom>
            <a:blipFill>
              <a:blip r:embed="rId4"/>
              <a:stretch>
                <a:fillRect l="-95119" r="-69283"/>
              </a:stretch>
            </a:blipFill>
          </p:spPr>
          <p:txBody>
            <a:bodyPr/>
            <a:lstStyle/>
            <a:p>
              <a:endParaRPr lang="it-IT"/>
            </a:p>
          </p:txBody>
        </p:sp>
      </p:grpSp>
      <p:sp>
        <p:nvSpPr>
          <p:cNvPr id="8" name="TextBox 8"/>
          <p:cNvSpPr txBox="1"/>
          <p:nvPr/>
        </p:nvSpPr>
        <p:spPr>
          <a:xfrm>
            <a:off x="10668000" y="9639300"/>
            <a:ext cx="1410889" cy="448841"/>
          </a:xfrm>
          <a:prstGeom prst="rect">
            <a:avLst/>
          </a:prstGeom>
        </p:spPr>
        <p:txBody>
          <a:bodyPr wrap="square" lIns="0" tIns="0" rIns="0" bIns="0" rtlCol="0" anchor="t">
            <a:spAutoFit/>
          </a:bodyPr>
          <a:lstStyle/>
          <a:p>
            <a:pPr algn="ctr">
              <a:lnSpc>
                <a:spcPts val="3499"/>
              </a:lnSpc>
            </a:pPr>
            <a:r>
              <a:rPr lang="en-US" sz="2499" b="1" dirty="0" err="1">
                <a:solidFill>
                  <a:srgbClr val="000000"/>
                </a:solidFill>
                <a:latin typeface="ITC Franklin Gothic LT Semi-Bold"/>
                <a:ea typeface="ITC Franklin Gothic LT Semi-Bold"/>
                <a:cs typeface="ITC Franklin Gothic LT Semi-Bold"/>
                <a:sym typeface="ITC Franklin Gothic LT Semi-Bold"/>
              </a:rPr>
              <a:t>Eleonora</a:t>
            </a:r>
            <a:endParaRPr lang="en-US" sz="2499" b="1" dirty="0">
              <a:solidFill>
                <a:srgbClr val="000000"/>
              </a:solidFill>
              <a:latin typeface="ITC Franklin Gothic LT Semi-Bold"/>
              <a:ea typeface="ITC Franklin Gothic LT Semi-Bold"/>
              <a:cs typeface="ITC Franklin Gothic LT Semi-Bold"/>
              <a:sym typeface="ITC Franklin Gothic LT Semi-Bold"/>
            </a:endParaRPr>
          </a:p>
        </p:txBody>
      </p:sp>
      <p:sp>
        <p:nvSpPr>
          <p:cNvPr id="9" name="TextBox 9"/>
          <p:cNvSpPr txBox="1"/>
          <p:nvPr/>
        </p:nvSpPr>
        <p:spPr>
          <a:xfrm>
            <a:off x="271278" y="4930101"/>
            <a:ext cx="11807610" cy="4886325"/>
          </a:xfrm>
          <a:prstGeom prst="rect">
            <a:avLst/>
          </a:prstGeom>
        </p:spPr>
        <p:txBody>
          <a:bodyPr lIns="0" tIns="0" rIns="0" bIns="0" rtlCol="0" anchor="t">
            <a:spAutoFit/>
          </a:bodyPr>
          <a:lstStyle/>
          <a:p>
            <a:pPr algn="just">
              <a:lnSpc>
                <a:spcPts val="3499"/>
              </a:lnSpc>
            </a:pPr>
            <a:r>
              <a:rPr lang="en-US" sz="2499">
                <a:solidFill>
                  <a:srgbClr val="000000"/>
                </a:solidFill>
                <a:latin typeface="ITC Franklin Gothic LT"/>
                <a:ea typeface="ITC Franklin Gothic LT"/>
                <a:cs typeface="ITC Franklin Gothic LT"/>
                <a:sym typeface="ITC Franklin Gothic LT"/>
              </a:rPr>
              <a:t>Il 2024 è stato un anno di grandi scommesse: le mie, nel raccogliere sfide stimolanti e seguire nuovi progetti; e quelle dei tanti studenti che hanno partecipato con entusiasmo alle iniziative e agli eventi che ho curato, più di 4.000 giovani pronti a mettersi in gioco. Hanno imparato a progettare e programmare robot, si sono sfidati in competizioni di coding, hanno dato vita a prototipi innovativi e, soprattutto, hanno iniziato a guardare al loro futuro con occhi più consapevoli e preparati, pronti ad affrontarlo con determinazione e creatività.</a:t>
            </a:r>
          </a:p>
          <a:p>
            <a:pPr algn="just">
              <a:lnSpc>
                <a:spcPts val="2940"/>
              </a:lnSpc>
            </a:pPr>
            <a:endParaRPr lang="en-US" sz="2499">
              <a:solidFill>
                <a:srgbClr val="000000"/>
              </a:solidFill>
              <a:latin typeface="ITC Franklin Gothic LT"/>
              <a:ea typeface="ITC Franklin Gothic LT"/>
              <a:cs typeface="ITC Franklin Gothic LT"/>
              <a:sym typeface="ITC Franklin Gothic LT"/>
            </a:endParaRPr>
          </a:p>
          <a:p>
            <a:pPr algn="just">
              <a:lnSpc>
                <a:spcPts val="2800"/>
              </a:lnSpc>
            </a:pPr>
            <a:r>
              <a:rPr lang="en-US" sz="2000">
                <a:solidFill>
                  <a:srgbClr val="000000"/>
                </a:solidFill>
                <a:latin typeface="ITC Franklin Gothic LT"/>
                <a:ea typeface="ITC Franklin Gothic LT"/>
                <a:cs typeface="ITC Franklin Gothic LT"/>
                <a:sym typeface="ITC Franklin Gothic LT"/>
              </a:rPr>
              <a:t>"Dei miei sei studenti che hanno partecipato ai contest con i droni e svolto le attività per la RomeCup, cinque hanno scelto ingegneria a Tor Vergata. Credo che la qualità dei percorsi e lo spessore delle persone coinvolte di FMD e dell'Università abbiano contribuito in preparazione e motivazione" - Docente LS Amaldi, Roma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2981819"/>
            <a:ext cx="13865388" cy="2034921"/>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235"/>
              </a:lnSpc>
            </a:pPr>
            <a:r>
              <a:rPr lang="en-US" sz="6699" b="1" spc="-80">
                <a:solidFill>
                  <a:srgbClr val="9A2136"/>
                </a:solidFill>
                <a:latin typeface="Saffran Bold"/>
                <a:ea typeface="Saffran Bold"/>
                <a:cs typeface="Saffran Bold"/>
                <a:sym typeface="Saffran Bold"/>
              </a:rPr>
              <a:t>Impatto</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grpSp>
        <p:nvGrpSpPr>
          <p:cNvPr id="6" name="Group 6"/>
          <p:cNvGrpSpPr/>
          <p:nvPr/>
        </p:nvGrpSpPr>
        <p:grpSpPr>
          <a:xfrm>
            <a:off x="12446547" y="0"/>
            <a:ext cx="5841453" cy="10287000"/>
            <a:chOff x="0" y="0"/>
            <a:chExt cx="7150608" cy="12592467"/>
          </a:xfrm>
        </p:grpSpPr>
        <p:sp>
          <p:nvSpPr>
            <p:cNvPr id="7" name="Freeform 7"/>
            <p:cNvSpPr/>
            <p:nvPr/>
          </p:nvSpPr>
          <p:spPr>
            <a:xfrm>
              <a:off x="0" y="0"/>
              <a:ext cx="7150608" cy="12592467"/>
            </a:xfrm>
            <a:custGeom>
              <a:avLst/>
              <a:gdLst/>
              <a:ahLst/>
              <a:cxnLst/>
              <a:rect l="l" t="t" r="r" b="b"/>
              <a:pathLst>
                <a:path w="7150608" h="12592467">
                  <a:moveTo>
                    <a:pt x="0" y="0"/>
                  </a:moveTo>
                  <a:lnTo>
                    <a:pt x="7150608" y="0"/>
                  </a:lnTo>
                  <a:lnTo>
                    <a:pt x="7150608" y="12592467"/>
                  </a:lnTo>
                  <a:lnTo>
                    <a:pt x="0" y="12592467"/>
                  </a:lnTo>
                  <a:lnTo>
                    <a:pt x="0" y="0"/>
                  </a:lnTo>
                  <a:close/>
                </a:path>
              </a:pathLst>
            </a:custGeom>
            <a:blipFill>
              <a:blip r:embed="rId4"/>
              <a:stretch>
                <a:fillRect t="-252" b="-252"/>
              </a:stretch>
            </a:blipFill>
          </p:spPr>
          <p:txBody>
            <a:bodyPr/>
            <a:lstStyle/>
            <a:p>
              <a:endParaRPr lang="it-IT"/>
            </a:p>
          </p:txBody>
        </p:sp>
      </p:grpSp>
      <p:sp>
        <p:nvSpPr>
          <p:cNvPr id="8" name="TextBox 8"/>
          <p:cNvSpPr txBox="1"/>
          <p:nvPr/>
        </p:nvSpPr>
        <p:spPr>
          <a:xfrm>
            <a:off x="9909521" y="9584142"/>
            <a:ext cx="1466633" cy="469846"/>
          </a:xfrm>
          <a:prstGeom prst="rect">
            <a:avLst/>
          </a:prstGeom>
        </p:spPr>
        <p:txBody>
          <a:bodyPr lIns="0" tIns="0" rIns="0" bIns="0" rtlCol="0" anchor="t">
            <a:spAutoFit/>
          </a:bodyPr>
          <a:lstStyle/>
          <a:p>
            <a:pPr algn="ctr">
              <a:lnSpc>
                <a:spcPts val="3499"/>
              </a:lnSpc>
            </a:pPr>
            <a:r>
              <a:rPr lang="en-US" sz="2499" b="1">
                <a:solidFill>
                  <a:srgbClr val="000000"/>
                </a:solidFill>
                <a:latin typeface="ITC Franklin Gothic LT Semi-Bold"/>
                <a:ea typeface="ITC Franklin Gothic LT Semi-Bold"/>
                <a:cs typeface="ITC Franklin Gothic LT Semi-Bold"/>
                <a:sym typeface="ITC Franklin Gothic LT Semi-Bold"/>
              </a:rPr>
              <a:t>Francesca</a:t>
            </a:r>
          </a:p>
        </p:txBody>
      </p:sp>
      <p:sp>
        <p:nvSpPr>
          <p:cNvPr id="9" name="TextBox 9"/>
          <p:cNvSpPr txBox="1"/>
          <p:nvPr/>
        </p:nvSpPr>
        <p:spPr>
          <a:xfrm>
            <a:off x="312101" y="5085708"/>
            <a:ext cx="11064053" cy="4422234"/>
          </a:xfrm>
          <a:prstGeom prst="rect">
            <a:avLst/>
          </a:prstGeom>
        </p:spPr>
        <p:txBody>
          <a:bodyPr lIns="0" tIns="0" rIns="0" bIns="0" rtlCol="0" anchor="t">
            <a:spAutoFit/>
          </a:bodyPr>
          <a:lstStyle/>
          <a:p>
            <a:pPr marL="0" lvl="0" indent="0" algn="just">
              <a:lnSpc>
                <a:spcPts val="3500"/>
              </a:lnSpc>
              <a:spcBef>
                <a:spcPct val="0"/>
              </a:spcBef>
            </a:pPr>
            <a:r>
              <a:rPr lang="en-US" sz="2500" u="none" strike="noStrike">
                <a:solidFill>
                  <a:srgbClr val="000000"/>
                </a:solidFill>
                <a:latin typeface="ITC Franklin Gothic LT"/>
                <a:ea typeface="ITC Franklin Gothic LT"/>
                <a:cs typeface="ITC Franklin Gothic LT"/>
                <a:sym typeface="ITC Franklin Gothic LT"/>
              </a:rPr>
              <a:t>Il 2024 è stato l’anno dei grandi obiettivi, un ritmo serrato di presentazioni e risultati da incasellare, ma con una consapevolezza chiara: il privilegio di fare davvero la differenza nella vita delle persone. Dietro ogni numero, ho cercato di ricordare quanto sia straordinario il nostro impatto, e questo ha reso il mio lavoro ancora più meraviglioso.</a:t>
            </a:r>
          </a:p>
          <a:p>
            <a:pPr marL="0" lvl="0" indent="0" algn="just">
              <a:lnSpc>
                <a:spcPts val="3500"/>
              </a:lnSpc>
              <a:spcBef>
                <a:spcPct val="0"/>
              </a:spcBef>
            </a:pPr>
            <a:endParaRPr lang="en-US" sz="2500" u="none" strike="noStrike">
              <a:solidFill>
                <a:srgbClr val="000000"/>
              </a:solidFill>
              <a:latin typeface="ITC Franklin Gothic LT"/>
              <a:ea typeface="ITC Franklin Gothic LT"/>
              <a:cs typeface="ITC Franklin Gothic LT"/>
              <a:sym typeface="ITC Franklin Gothic LT"/>
            </a:endParaRPr>
          </a:p>
          <a:p>
            <a:pPr marL="0" lvl="0" indent="0" algn="just">
              <a:lnSpc>
                <a:spcPts val="3500"/>
              </a:lnSpc>
              <a:spcBef>
                <a:spcPct val="0"/>
              </a:spcBef>
            </a:pPr>
            <a:r>
              <a:rPr lang="en-US" sz="2500" u="none" strike="noStrike">
                <a:solidFill>
                  <a:srgbClr val="000000"/>
                </a:solidFill>
                <a:latin typeface="ITC Franklin Gothic LT"/>
                <a:ea typeface="ITC Franklin Gothic LT"/>
                <a:cs typeface="ITC Franklin Gothic LT"/>
                <a:sym typeface="ITC Franklin Gothic LT"/>
              </a:rPr>
              <a:t>Il momento più emozionante? L’incontro tra 15 coding girls e Vasu Jakkal. Sapevo che sarebbe stato speciale per loro, ma non immaginavo che, sei mesi dopo, due di loro sarebbero diventate dipendenti Microsoft, scrivendo una lettera piena di gratitudine alla mentore che aveva cambiato le loro vite.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3200400"/>
            <a:ext cx="13865388" cy="2034921"/>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235"/>
              </a:lnSpc>
            </a:pPr>
            <a:r>
              <a:rPr lang="en-US" sz="6699" b="1" spc="-80">
                <a:solidFill>
                  <a:srgbClr val="9A2136"/>
                </a:solidFill>
                <a:latin typeface="Saffran Bold"/>
                <a:ea typeface="Saffran Bold"/>
                <a:cs typeface="Saffran Bold"/>
                <a:sym typeface="Saffran Bold"/>
              </a:rPr>
              <a:t>Consapevolezza che...</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grpSp>
        <p:nvGrpSpPr>
          <p:cNvPr id="6" name="Group 6"/>
          <p:cNvGrpSpPr/>
          <p:nvPr/>
        </p:nvGrpSpPr>
        <p:grpSpPr>
          <a:xfrm>
            <a:off x="12446547" y="0"/>
            <a:ext cx="5841453" cy="3486150"/>
            <a:chOff x="0" y="0"/>
            <a:chExt cx="7150608" cy="4267447"/>
          </a:xfrm>
        </p:grpSpPr>
        <p:sp>
          <p:nvSpPr>
            <p:cNvPr id="7" name="Freeform 7"/>
            <p:cNvSpPr/>
            <p:nvPr/>
          </p:nvSpPr>
          <p:spPr>
            <a:xfrm>
              <a:off x="0" y="0"/>
              <a:ext cx="7150608" cy="4267447"/>
            </a:xfrm>
            <a:custGeom>
              <a:avLst/>
              <a:gdLst/>
              <a:ahLst/>
              <a:cxnLst/>
              <a:rect l="l" t="t" r="r" b="b"/>
              <a:pathLst>
                <a:path w="7150608" h="4267447">
                  <a:moveTo>
                    <a:pt x="0" y="0"/>
                  </a:moveTo>
                  <a:lnTo>
                    <a:pt x="7150608" y="0"/>
                  </a:lnTo>
                  <a:lnTo>
                    <a:pt x="7150608" y="4267447"/>
                  </a:lnTo>
                  <a:lnTo>
                    <a:pt x="0" y="4267447"/>
                  </a:lnTo>
                  <a:lnTo>
                    <a:pt x="0" y="0"/>
                  </a:lnTo>
                  <a:close/>
                </a:path>
              </a:pathLst>
            </a:custGeom>
            <a:blipFill>
              <a:blip r:embed="rId4"/>
              <a:stretch>
                <a:fillRect t="-5819" b="-5818"/>
              </a:stretch>
            </a:blipFill>
          </p:spPr>
          <p:txBody>
            <a:bodyPr/>
            <a:lstStyle/>
            <a:p>
              <a:endParaRPr lang="it-IT"/>
            </a:p>
          </p:txBody>
        </p:sp>
      </p:grpSp>
      <p:sp>
        <p:nvSpPr>
          <p:cNvPr id="8" name="TextBox 8"/>
          <p:cNvSpPr txBox="1"/>
          <p:nvPr/>
        </p:nvSpPr>
        <p:spPr>
          <a:xfrm>
            <a:off x="9829800" y="8435721"/>
            <a:ext cx="963001" cy="448841"/>
          </a:xfrm>
          <a:prstGeom prst="rect">
            <a:avLst/>
          </a:prstGeom>
        </p:spPr>
        <p:txBody>
          <a:bodyPr wrap="square" lIns="0" tIns="0" rIns="0" bIns="0" rtlCol="0" anchor="t">
            <a:spAutoFit/>
          </a:bodyPr>
          <a:lstStyle/>
          <a:p>
            <a:pPr algn="ctr">
              <a:lnSpc>
                <a:spcPts val="3499"/>
              </a:lnSpc>
            </a:pPr>
            <a:r>
              <a:rPr lang="en-US" sz="2499" b="1" dirty="0" err="1">
                <a:solidFill>
                  <a:srgbClr val="000000"/>
                </a:solidFill>
                <a:latin typeface="ITC Franklin Gothic LT Semi-Bold"/>
                <a:ea typeface="ITC Franklin Gothic LT Semi-Bold"/>
                <a:cs typeface="ITC Franklin Gothic LT Semi-Bold"/>
                <a:sym typeface="ITC Franklin Gothic LT Semi-Bold"/>
              </a:rPr>
              <a:t>Cinzia</a:t>
            </a:r>
            <a:endParaRPr lang="en-US" sz="2499" b="1" dirty="0">
              <a:solidFill>
                <a:srgbClr val="000000"/>
              </a:solidFill>
              <a:latin typeface="ITC Franklin Gothic LT Semi-Bold"/>
              <a:ea typeface="ITC Franklin Gothic LT Semi-Bold"/>
              <a:cs typeface="ITC Franklin Gothic LT Semi-Bold"/>
              <a:sym typeface="ITC Franklin Gothic LT Semi-Bold"/>
            </a:endParaRPr>
          </a:p>
        </p:txBody>
      </p:sp>
      <p:sp>
        <p:nvSpPr>
          <p:cNvPr id="9" name="TextBox 9"/>
          <p:cNvSpPr txBox="1"/>
          <p:nvPr/>
        </p:nvSpPr>
        <p:spPr>
          <a:xfrm>
            <a:off x="312101" y="5748999"/>
            <a:ext cx="11082325" cy="1695450"/>
          </a:xfrm>
          <a:prstGeom prst="rect">
            <a:avLst/>
          </a:prstGeom>
        </p:spPr>
        <p:txBody>
          <a:bodyPr lIns="0" tIns="0" rIns="0" bIns="0" rtlCol="0" anchor="t">
            <a:spAutoFit/>
          </a:bodyPr>
          <a:lstStyle/>
          <a:p>
            <a:pPr algn="just">
              <a:lnSpc>
                <a:spcPts val="1800"/>
              </a:lnSpc>
            </a:pPr>
            <a:r>
              <a:rPr lang="en-US" sz="2500">
                <a:solidFill>
                  <a:srgbClr val="000000"/>
                </a:solidFill>
                <a:latin typeface="ITC Franklin Gothic LT"/>
                <a:ea typeface="ITC Franklin Gothic LT"/>
                <a:cs typeface="ITC Franklin Gothic LT"/>
                <a:sym typeface="ITC Franklin Gothic LT"/>
              </a:rPr>
              <a:t>È con il lavoro di squadra che si raggiungono i risultati più significativi.</a:t>
            </a:r>
          </a:p>
          <a:p>
            <a:pPr algn="just">
              <a:lnSpc>
                <a:spcPts val="1800"/>
              </a:lnSpc>
            </a:pPr>
            <a:endParaRPr lang="en-US" sz="2500">
              <a:solidFill>
                <a:srgbClr val="000000"/>
              </a:solidFill>
              <a:latin typeface="ITC Franklin Gothic LT"/>
              <a:ea typeface="ITC Franklin Gothic LT"/>
              <a:cs typeface="ITC Franklin Gothic LT"/>
              <a:sym typeface="ITC Franklin Gothic LT"/>
            </a:endParaRPr>
          </a:p>
          <a:p>
            <a:pPr algn="just">
              <a:lnSpc>
                <a:spcPts val="1800"/>
              </a:lnSpc>
            </a:pPr>
            <a:endParaRPr lang="en-US" sz="2500">
              <a:solidFill>
                <a:srgbClr val="000000"/>
              </a:solidFill>
              <a:latin typeface="ITC Franklin Gothic LT"/>
              <a:ea typeface="ITC Franklin Gothic LT"/>
              <a:cs typeface="ITC Franklin Gothic LT"/>
              <a:sym typeface="ITC Franklin Gothic LT"/>
            </a:endParaRPr>
          </a:p>
          <a:p>
            <a:pPr algn="just">
              <a:lnSpc>
                <a:spcPts val="1800"/>
              </a:lnSpc>
            </a:pPr>
            <a:r>
              <a:rPr lang="en-US" sz="2500">
                <a:solidFill>
                  <a:srgbClr val="000000"/>
                </a:solidFill>
                <a:latin typeface="ITC Franklin Gothic LT"/>
                <a:ea typeface="ITC Franklin Gothic LT"/>
                <a:cs typeface="ITC Franklin Gothic LT"/>
                <a:sym typeface="ITC Franklin Gothic LT"/>
              </a:rPr>
              <a:t>È con il rispetto delle professionalità e dei colleghi che si vincono le sfide.</a:t>
            </a:r>
          </a:p>
          <a:p>
            <a:pPr algn="just">
              <a:lnSpc>
                <a:spcPts val="1800"/>
              </a:lnSpc>
            </a:pPr>
            <a:endParaRPr lang="en-US" sz="2500">
              <a:solidFill>
                <a:srgbClr val="000000"/>
              </a:solidFill>
              <a:latin typeface="ITC Franklin Gothic LT"/>
              <a:ea typeface="ITC Franklin Gothic LT"/>
              <a:cs typeface="ITC Franklin Gothic LT"/>
              <a:sym typeface="ITC Franklin Gothic LT"/>
            </a:endParaRPr>
          </a:p>
          <a:p>
            <a:pPr algn="just">
              <a:lnSpc>
                <a:spcPts val="1800"/>
              </a:lnSpc>
            </a:pPr>
            <a:endParaRPr lang="en-US" sz="2500">
              <a:solidFill>
                <a:srgbClr val="000000"/>
              </a:solidFill>
              <a:latin typeface="ITC Franklin Gothic LT"/>
              <a:ea typeface="ITC Franklin Gothic LT"/>
              <a:cs typeface="ITC Franklin Gothic LT"/>
              <a:sym typeface="ITC Franklin Gothic LT"/>
            </a:endParaRPr>
          </a:p>
          <a:p>
            <a:pPr marL="0" lvl="0" indent="0" algn="just">
              <a:lnSpc>
                <a:spcPts val="1800"/>
              </a:lnSpc>
            </a:pPr>
            <a:r>
              <a:rPr lang="en-US" sz="2500">
                <a:solidFill>
                  <a:srgbClr val="000000"/>
                </a:solidFill>
                <a:latin typeface="ITC Franklin Gothic LT"/>
                <a:ea typeface="ITC Franklin Gothic LT"/>
                <a:cs typeface="ITC Franklin Gothic LT"/>
                <a:sym typeface="ITC Franklin Gothic LT"/>
              </a:rPr>
              <a:t>Sono le parole che si scelgono e i valori che ci guidano a fare la differenza.</a:t>
            </a:r>
          </a:p>
        </p:txBody>
      </p:sp>
      <p:grpSp>
        <p:nvGrpSpPr>
          <p:cNvPr id="10" name="Group 10"/>
          <p:cNvGrpSpPr/>
          <p:nvPr/>
        </p:nvGrpSpPr>
        <p:grpSpPr>
          <a:xfrm>
            <a:off x="12446547" y="6800850"/>
            <a:ext cx="5841453" cy="3486150"/>
            <a:chOff x="0" y="0"/>
            <a:chExt cx="7150608" cy="4267447"/>
          </a:xfrm>
        </p:grpSpPr>
        <p:sp>
          <p:nvSpPr>
            <p:cNvPr id="11" name="Freeform 11"/>
            <p:cNvSpPr/>
            <p:nvPr/>
          </p:nvSpPr>
          <p:spPr>
            <a:xfrm>
              <a:off x="0" y="0"/>
              <a:ext cx="7150608" cy="4267447"/>
            </a:xfrm>
            <a:custGeom>
              <a:avLst/>
              <a:gdLst/>
              <a:ahLst/>
              <a:cxnLst/>
              <a:rect l="l" t="t" r="r" b="b"/>
              <a:pathLst>
                <a:path w="7150608" h="4267447">
                  <a:moveTo>
                    <a:pt x="0" y="0"/>
                  </a:moveTo>
                  <a:lnTo>
                    <a:pt x="7150608" y="0"/>
                  </a:lnTo>
                  <a:lnTo>
                    <a:pt x="7150608" y="4267447"/>
                  </a:lnTo>
                  <a:lnTo>
                    <a:pt x="0" y="4267447"/>
                  </a:lnTo>
                  <a:lnTo>
                    <a:pt x="0" y="0"/>
                  </a:lnTo>
                  <a:close/>
                </a:path>
              </a:pathLst>
            </a:custGeom>
            <a:blipFill>
              <a:blip r:embed="rId5"/>
              <a:stretch>
                <a:fillRect t="-12607" b="-12607"/>
              </a:stretch>
            </a:blipFill>
          </p:spPr>
          <p:txBody>
            <a:bodyPr/>
            <a:lstStyle/>
            <a:p>
              <a:endParaRPr lang="it-IT"/>
            </a:p>
          </p:txBody>
        </p:sp>
      </p:grpSp>
      <p:grpSp>
        <p:nvGrpSpPr>
          <p:cNvPr id="12" name="Group 12"/>
          <p:cNvGrpSpPr/>
          <p:nvPr/>
        </p:nvGrpSpPr>
        <p:grpSpPr>
          <a:xfrm>
            <a:off x="12446547" y="3486150"/>
            <a:ext cx="5841453" cy="3314700"/>
            <a:chOff x="0" y="0"/>
            <a:chExt cx="7150608" cy="4057573"/>
          </a:xfrm>
        </p:grpSpPr>
        <p:sp>
          <p:nvSpPr>
            <p:cNvPr id="13" name="Freeform 13"/>
            <p:cNvSpPr/>
            <p:nvPr/>
          </p:nvSpPr>
          <p:spPr>
            <a:xfrm>
              <a:off x="0" y="0"/>
              <a:ext cx="7150608" cy="4057573"/>
            </a:xfrm>
            <a:custGeom>
              <a:avLst/>
              <a:gdLst/>
              <a:ahLst/>
              <a:cxnLst/>
              <a:rect l="l" t="t" r="r" b="b"/>
              <a:pathLst>
                <a:path w="7150608" h="4057573">
                  <a:moveTo>
                    <a:pt x="0" y="0"/>
                  </a:moveTo>
                  <a:lnTo>
                    <a:pt x="7150608" y="0"/>
                  </a:lnTo>
                  <a:lnTo>
                    <a:pt x="7150608" y="4057573"/>
                  </a:lnTo>
                  <a:lnTo>
                    <a:pt x="0" y="4057573"/>
                  </a:lnTo>
                  <a:lnTo>
                    <a:pt x="0" y="0"/>
                  </a:lnTo>
                  <a:close/>
                </a:path>
              </a:pathLst>
            </a:custGeom>
            <a:blipFill>
              <a:blip r:embed="rId6"/>
              <a:stretch>
                <a:fillRect t="-16005" b="-16005"/>
              </a:stretch>
            </a:blipFill>
          </p:spPr>
          <p:txBody>
            <a:bodyPr/>
            <a:lstStyle/>
            <a:p>
              <a:endParaRPr lang="it-IT"/>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307978" y="2834962"/>
            <a:ext cx="13865388" cy="2034921"/>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235"/>
              </a:lnSpc>
            </a:pPr>
            <a:r>
              <a:rPr lang="en-US" sz="6699" b="1" spc="-80">
                <a:solidFill>
                  <a:srgbClr val="9A2136"/>
                </a:solidFill>
                <a:latin typeface="Saffran Bold"/>
                <a:ea typeface="Saffran Bold"/>
                <a:cs typeface="Saffran Bold"/>
                <a:sym typeface="Saffran Bold"/>
              </a:rPr>
              <a:t>Empowerment </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grpSp>
        <p:nvGrpSpPr>
          <p:cNvPr id="6" name="Group 6"/>
          <p:cNvGrpSpPr/>
          <p:nvPr/>
        </p:nvGrpSpPr>
        <p:grpSpPr>
          <a:xfrm>
            <a:off x="12625719" y="0"/>
            <a:ext cx="5662281" cy="5143500"/>
            <a:chOff x="0" y="0"/>
            <a:chExt cx="6931280" cy="6296233"/>
          </a:xfrm>
        </p:grpSpPr>
        <p:sp>
          <p:nvSpPr>
            <p:cNvPr id="7" name="Freeform 7"/>
            <p:cNvSpPr/>
            <p:nvPr/>
          </p:nvSpPr>
          <p:spPr>
            <a:xfrm>
              <a:off x="0" y="0"/>
              <a:ext cx="6931281" cy="6296234"/>
            </a:xfrm>
            <a:custGeom>
              <a:avLst/>
              <a:gdLst/>
              <a:ahLst/>
              <a:cxnLst/>
              <a:rect l="l" t="t" r="r" b="b"/>
              <a:pathLst>
                <a:path w="6931281" h="6296234">
                  <a:moveTo>
                    <a:pt x="0" y="0"/>
                  </a:moveTo>
                  <a:lnTo>
                    <a:pt x="6931281" y="0"/>
                  </a:lnTo>
                  <a:lnTo>
                    <a:pt x="6931281" y="6296234"/>
                  </a:lnTo>
                  <a:lnTo>
                    <a:pt x="0" y="6296234"/>
                  </a:lnTo>
                  <a:lnTo>
                    <a:pt x="0" y="0"/>
                  </a:lnTo>
                  <a:close/>
                </a:path>
              </a:pathLst>
            </a:custGeom>
            <a:blipFill>
              <a:blip r:embed="rId4"/>
              <a:stretch>
                <a:fillRect l="-21114" r="-1432"/>
              </a:stretch>
            </a:blipFill>
          </p:spPr>
          <p:txBody>
            <a:bodyPr/>
            <a:lstStyle/>
            <a:p>
              <a:endParaRPr lang="it-IT"/>
            </a:p>
          </p:txBody>
        </p:sp>
      </p:grpSp>
      <p:grpSp>
        <p:nvGrpSpPr>
          <p:cNvPr id="8" name="Group 8"/>
          <p:cNvGrpSpPr/>
          <p:nvPr/>
        </p:nvGrpSpPr>
        <p:grpSpPr>
          <a:xfrm>
            <a:off x="12625719" y="5143500"/>
            <a:ext cx="5662281" cy="5143500"/>
            <a:chOff x="0" y="0"/>
            <a:chExt cx="6931280" cy="6296233"/>
          </a:xfrm>
        </p:grpSpPr>
        <p:sp>
          <p:nvSpPr>
            <p:cNvPr id="9" name="Freeform 9"/>
            <p:cNvSpPr/>
            <p:nvPr/>
          </p:nvSpPr>
          <p:spPr>
            <a:xfrm>
              <a:off x="0" y="0"/>
              <a:ext cx="6931281" cy="6296234"/>
            </a:xfrm>
            <a:custGeom>
              <a:avLst/>
              <a:gdLst/>
              <a:ahLst/>
              <a:cxnLst/>
              <a:rect l="l" t="t" r="r" b="b"/>
              <a:pathLst>
                <a:path w="6931281" h="6296234">
                  <a:moveTo>
                    <a:pt x="0" y="0"/>
                  </a:moveTo>
                  <a:lnTo>
                    <a:pt x="6931281" y="0"/>
                  </a:lnTo>
                  <a:lnTo>
                    <a:pt x="6931281" y="6296234"/>
                  </a:lnTo>
                  <a:lnTo>
                    <a:pt x="0" y="6296234"/>
                  </a:lnTo>
                  <a:lnTo>
                    <a:pt x="0" y="0"/>
                  </a:lnTo>
                  <a:close/>
                </a:path>
              </a:pathLst>
            </a:custGeom>
            <a:blipFill>
              <a:blip r:embed="rId5"/>
              <a:stretch>
                <a:fillRect l="-10761" r="-10761"/>
              </a:stretch>
            </a:blipFill>
          </p:spPr>
          <p:txBody>
            <a:bodyPr/>
            <a:lstStyle/>
            <a:p>
              <a:endParaRPr lang="it-IT"/>
            </a:p>
          </p:txBody>
        </p:sp>
      </p:grpSp>
      <p:sp>
        <p:nvSpPr>
          <p:cNvPr id="10" name="TextBox 10"/>
          <p:cNvSpPr txBox="1"/>
          <p:nvPr/>
        </p:nvSpPr>
        <p:spPr>
          <a:xfrm>
            <a:off x="10134601" y="9441883"/>
            <a:ext cx="1464940" cy="448841"/>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ITC Franklin Gothic LT Semi-Bold"/>
                <a:ea typeface="ITC Franklin Gothic LT Semi-Bold"/>
                <a:cs typeface="ITC Franklin Gothic LT Semi-Bold"/>
                <a:sym typeface="ITC Franklin Gothic LT Semi-Bold"/>
              </a:rPr>
              <a:t>Cecilia B.</a:t>
            </a:r>
          </a:p>
        </p:txBody>
      </p:sp>
      <p:sp>
        <p:nvSpPr>
          <p:cNvPr id="11" name="TextBox 11"/>
          <p:cNvSpPr txBox="1"/>
          <p:nvPr/>
        </p:nvSpPr>
        <p:spPr>
          <a:xfrm>
            <a:off x="307978" y="4955608"/>
            <a:ext cx="11291562" cy="4486275"/>
          </a:xfrm>
          <a:prstGeom prst="rect">
            <a:avLst/>
          </a:prstGeom>
        </p:spPr>
        <p:txBody>
          <a:bodyPr lIns="0" tIns="0" rIns="0" bIns="0" rtlCol="0" anchor="t">
            <a:spAutoFit/>
          </a:bodyPr>
          <a:lstStyle/>
          <a:p>
            <a:pPr algn="just">
              <a:lnSpc>
                <a:spcPts val="2699"/>
              </a:lnSpc>
            </a:pPr>
            <a:r>
              <a:rPr lang="en-US" sz="2499" spc="-27">
                <a:solidFill>
                  <a:srgbClr val="000000"/>
                </a:solidFill>
                <a:latin typeface="ITC Franklin Gothic LT"/>
                <a:ea typeface="ITC Franklin Gothic LT"/>
                <a:cs typeface="ITC Franklin Gothic LT"/>
                <a:sym typeface="ITC Franklin Gothic LT"/>
              </a:rPr>
              <a:t>Per me il 2024 è stato l’anno in cui ho avuto l’opportunità di ascoltare, nelle voci dei partecipanti, il vero senso del raggiungimento degli obiettivi. Non solo attraverso i numeri ottenuti, ma soprattutto vedendo come i progetti abbiano contribuito a trasformare, riscattare e potenziare il loro percorso personale e professionale.</a:t>
            </a:r>
          </a:p>
          <a:p>
            <a:pPr algn="just">
              <a:lnSpc>
                <a:spcPts val="2699"/>
              </a:lnSpc>
            </a:pPr>
            <a:endParaRPr lang="en-US" sz="2499" spc="-27">
              <a:solidFill>
                <a:srgbClr val="000000"/>
              </a:solidFill>
              <a:latin typeface="ITC Franklin Gothic LT"/>
              <a:ea typeface="ITC Franklin Gothic LT"/>
              <a:cs typeface="ITC Franklin Gothic LT"/>
              <a:sym typeface="ITC Franklin Gothic LT"/>
            </a:endParaRPr>
          </a:p>
          <a:p>
            <a:pPr algn="just">
              <a:lnSpc>
                <a:spcPts val="2699"/>
              </a:lnSpc>
            </a:pPr>
            <a:r>
              <a:rPr lang="en-US" sz="2499" spc="-27">
                <a:solidFill>
                  <a:srgbClr val="000000"/>
                </a:solidFill>
                <a:latin typeface="ITC Franklin Gothic LT"/>
                <a:ea typeface="ITC Franklin Gothic LT"/>
                <a:cs typeface="ITC Franklin Gothic LT"/>
                <a:sym typeface="ITC Franklin Gothic LT"/>
              </a:rPr>
              <a:t>Barbara, insegnante di canto e concertista, corso Back-end developer, SWAT:</a:t>
            </a:r>
          </a:p>
          <a:p>
            <a:pPr algn="just">
              <a:lnSpc>
                <a:spcPts val="2268"/>
              </a:lnSpc>
            </a:pPr>
            <a:r>
              <a:rPr lang="en-US" sz="2100" i="1" spc="-23">
                <a:solidFill>
                  <a:srgbClr val="000000"/>
                </a:solidFill>
                <a:latin typeface="ITC Franklin Gothic LT Italics"/>
                <a:ea typeface="ITC Franklin Gothic LT Italics"/>
                <a:cs typeface="ITC Franklin Gothic LT Italics"/>
                <a:sym typeface="ITC Franklin Gothic LT Italics"/>
              </a:rPr>
              <a:t>“Avere trovato lavoro in questo settore mi ha dimostrato che, con impegno, si può potenzialmente fare tutto nella vita, anche reinventarsi professionalmente a trent'anni, e molto probabilmente anche dopo, specialmente in un settore come questo.</a:t>
            </a:r>
          </a:p>
          <a:p>
            <a:pPr algn="just">
              <a:lnSpc>
                <a:spcPts val="2268"/>
              </a:lnSpc>
            </a:pPr>
            <a:r>
              <a:rPr lang="en-US" sz="2100" i="1" spc="-23">
                <a:solidFill>
                  <a:srgbClr val="000000"/>
                </a:solidFill>
                <a:latin typeface="ITC Franklin Gothic LT Italics"/>
                <a:ea typeface="ITC Franklin Gothic LT Italics"/>
                <a:cs typeface="ITC Franklin Gothic LT Italics"/>
                <a:sym typeface="ITC Franklin Gothic LT Italics"/>
              </a:rPr>
              <a:t>Sogno di accrescere le mie competenze, di diventare una figura di riferimento e di padroneggiare la materia sempre meglio. La musica e il canto, poi, faranno sempre da sfondo alla mia vita.”</a:t>
            </a:r>
          </a:p>
          <a:p>
            <a:pPr algn="just">
              <a:lnSpc>
                <a:spcPts val="2699"/>
              </a:lnSpc>
            </a:pPr>
            <a:endParaRPr lang="en-US" sz="2100" i="1" spc="-23">
              <a:solidFill>
                <a:srgbClr val="000000"/>
              </a:solidFill>
              <a:latin typeface="ITC Franklin Gothic LT Italics"/>
              <a:ea typeface="ITC Franklin Gothic LT Italics"/>
              <a:cs typeface="ITC Franklin Gothic LT Italics"/>
              <a:sym typeface="ITC Franklin Gothic LT Italics"/>
            </a:endParaRPr>
          </a:p>
          <a:p>
            <a:pPr algn="just">
              <a:lnSpc>
                <a:spcPts val="2699"/>
              </a:lnSpc>
              <a:spcBef>
                <a:spcPct val="0"/>
              </a:spcBef>
            </a:pPr>
            <a:endParaRPr lang="en-US" sz="2100" i="1" spc="-23">
              <a:solidFill>
                <a:srgbClr val="000000"/>
              </a:solidFill>
              <a:latin typeface="ITC Franklin Gothic LT Italics"/>
              <a:ea typeface="ITC Franklin Gothic LT Italics"/>
              <a:cs typeface="ITC Franklin Gothic LT Italics"/>
              <a:sym typeface="ITC Franklin Gothic LT Itali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271278" y="443734"/>
            <a:ext cx="2022298" cy="796345"/>
            <a:chOff x="0" y="0"/>
            <a:chExt cx="2696397" cy="1061793"/>
          </a:xfrm>
        </p:grpSpPr>
        <p:sp>
          <p:nvSpPr>
            <p:cNvPr id="4" name="Freeform 4"/>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sp>
        <p:nvSpPr>
          <p:cNvPr id="5" name="TextBox 5"/>
          <p:cNvSpPr txBox="1"/>
          <p:nvPr/>
        </p:nvSpPr>
        <p:spPr>
          <a:xfrm>
            <a:off x="10058400" y="9461500"/>
            <a:ext cx="1632455" cy="448841"/>
          </a:xfrm>
          <a:prstGeom prst="rect">
            <a:avLst/>
          </a:prstGeom>
        </p:spPr>
        <p:txBody>
          <a:bodyPr wrap="square" lIns="0" tIns="0" rIns="0" bIns="0" rtlCol="0" anchor="t">
            <a:spAutoFit/>
          </a:bodyPr>
          <a:lstStyle/>
          <a:p>
            <a:pPr algn="ctr">
              <a:lnSpc>
                <a:spcPts val="3499"/>
              </a:lnSpc>
            </a:pPr>
            <a:r>
              <a:rPr lang="en-US" sz="2499" b="1" dirty="0" err="1">
                <a:solidFill>
                  <a:srgbClr val="000000"/>
                </a:solidFill>
                <a:latin typeface="ITC Franklin Gothic LT Semi-Bold"/>
                <a:ea typeface="ITC Franklin Gothic LT Semi-Bold"/>
                <a:cs typeface="ITC Franklin Gothic LT Semi-Bold"/>
                <a:sym typeface="ITC Franklin Gothic LT Semi-Bold"/>
              </a:rPr>
              <a:t>Elisabetta</a:t>
            </a:r>
            <a:endParaRPr lang="en-US" sz="2499" b="1" dirty="0">
              <a:solidFill>
                <a:srgbClr val="000000"/>
              </a:solidFill>
              <a:latin typeface="ITC Franklin Gothic LT Semi-Bold"/>
              <a:ea typeface="ITC Franklin Gothic LT Semi-Bold"/>
              <a:cs typeface="ITC Franklin Gothic LT Semi-Bold"/>
              <a:sym typeface="ITC Franklin Gothic LT Semi-Bold"/>
            </a:endParaRPr>
          </a:p>
        </p:txBody>
      </p:sp>
      <p:sp>
        <p:nvSpPr>
          <p:cNvPr id="6" name="TextBox 6"/>
          <p:cNvSpPr txBox="1"/>
          <p:nvPr/>
        </p:nvSpPr>
        <p:spPr>
          <a:xfrm>
            <a:off x="392175" y="2783923"/>
            <a:ext cx="12179243" cy="2034921"/>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235"/>
              </a:lnSpc>
            </a:pPr>
            <a:r>
              <a:rPr lang="en-US" sz="6699" b="1" spc="-80">
                <a:solidFill>
                  <a:srgbClr val="9A2136"/>
                </a:solidFill>
                <a:latin typeface="Saffran Bold"/>
                <a:ea typeface="Saffran Bold"/>
                <a:cs typeface="Saffran Bold"/>
                <a:sym typeface="Saffran Bold"/>
              </a:rPr>
              <a:t>Accoglienza </a:t>
            </a:r>
          </a:p>
        </p:txBody>
      </p:sp>
      <p:grpSp>
        <p:nvGrpSpPr>
          <p:cNvPr id="7" name="Group 7"/>
          <p:cNvGrpSpPr/>
          <p:nvPr/>
        </p:nvGrpSpPr>
        <p:grpSpPr>
          <a:xfrm>
            <a:off x="12571419" y="0"/>
            <a:ext cx="5716581" cy="3314700"/>
            <a:chOff x="0" y="0"/>
            <a:chExt cx="7992801" cy="4634542"/>
          </a:xfrm>
        </p:grpSpPr>
        <p:sp>
          <p:nvSpPr>
            <p:cNvPr id="8" name="Freeform 8"/>
            <p:cNvSpPr/>
            <p:nvPr/>
          </p:nvSpPr>
          <p:spPr>
            <a:xfrm>
              <a:off x="0" y="0"/>
              <a:ext cx="7992801" cy="4634543"/>
            </a:xfrm>
            <a:custGeom>
              <a:avLst/>
              <a:gdLst/>
              <a:ahLst/>
              <a:cxnLst/>
              <a:rect l="l" t="t" r="r" b="b"/>
              <a:pathLst>
                <a:path w="7992801" h="4634543">
                  <a:moveTo>
                    <a:pt x="0" y="0"/>
                  </a:moveTo>
                  <a:lnTo>
                    <a:pt x="7992801" y="0"/>
                  </a:lnTo>
                  <a:lnTo>
                    <a:pt x="7992801" y="4634543"/>
                  </a:lnTo>
                  <a:lnTo>
                    <a:pt x="0" y="4634543"/>
                  </a:lnTo>
                  <a:lnTo>
                    <a:pt x="0" y="0"/>
                  </a:lnTo>
                  <a:close/>
                </a:path>
              </a:pathLst>
            </a:custGeom>
            <a:blipFill>
              <a:blip r:embed="rId4"/>
              <a:stretch>
                <a:fillRect t="-14594" b="-14594"/>
              </a:stretch>
            </a:blipFill>
          </p:spPr>
          <p:txBody>
            <a:bodyPr/>
            <a:lstStyle/>
            <a:p>
              <a:endParaRPr lang="it-IT"/>
            </a:p>
          </p:txBody>
        </p:sp>
      </p:grpSp>
      <p:sp>
        <p:nvSpPr>
          <p:cNvPr id="9" name="TextBox 9"/>
          <p:cNvSpPr txBox="1"/>
          <p:nvPr/>
        </p:nvSpPr>
        <p:spPr>
          <a:xfrm>
            <a:off x="392175" y="5048250"/>
            <a:ext cx="11298680" cy="4413250"/>
          </a:xfrm>
          <a:prstGeom prst="rect">
            <a:avLst/>
          </a:prstGeom>
        </p:spPr>
        <p:txBody>
          <a:bodyPr lIns="0" tIns="0" rIns="0" bIns="0" rtlCol="0" anchor="t">
            <a:spAutoFit/>
          </a:bodyPr>
          <a:lstStyle/>
          <a:p>
            <a:pPr algn="just">
              <a:lnSpc>
                <a:spcPts val="3499"/>
              </a:lnSpc>
            </a:pPr>
            <a:r>
              <a:rPr lang="en-US" sz="2499">
                <a:solidFill>
                  <a:srgbClr val="000000"/>
                </a:solidFill>
                <a:latin typeface="ITC Franklin Gothic LT"/>
                <a:ea typeface="ITC Franklin Gothic LT"/>
                <a:cs typeface="ITC Franklin Gothic LT"/>
                <a:sym typeface="ITC Franklin Gothic LT"/>
              </a:rPr>
              <a:t>​Il mio secondo anno in FMD lo riassumo con la parola "accoglienza". Accoglienza delle sfide, spesso ambiziose, che mi sono state affidate con fiducia e che mi sono imposta, e accoglienza delle difficoltà che un ambiente di lavoro dinamico come il nostro comporta. Ma, soprattutto, accoglienza del bello, della bellezza nelle piccole cose – come uno scambio con il Mozambico all’alba o un caffè veloce con i nostri formatori a Torino – e accoglienza dell’impossibilità di essere perfetti, perché, come dice Shakespeare, </a:t>
            </a:r>
            <a:r>
              <a:rPr lang="en-US" sz="2499" i="1">
                <a:solidFill>
                  <a:srgbClr val="000000"/>
                </a:solidFill>
                <a:latin typeface="ITC Franklin Gothic LT Italics"/>
                <a:ea typeface="ITC Franklin Gothic LT Italics"/>
                <a:cs typeface="ITC Franklin Gothic LT Italics"/>
                <a:sym typeface="ITC Franklin Gothic LT Italics"/>
              </a:rPr>
              <a:t>“</a:t>
            </a:r>
            <a:r>
              <a:rPr lang="en-US" sz="2499">
                <a:solidFill>
                  <a:srgbClr val="000000"/>
                </a:solidFill>
                <a:latin typeface="ITC Franklin Gothic LT"/>
                <a:ea typeface="ITC Franklin Gothic LT"/>
                <a:cs typeface="ITC Franklin Gothic LT"/>
                <a:sym typeface="ITC Franklin Gothic LT"/>
              </a:rPr>
              <a:t>la perfezione ha un grave difetto: ha la tendenza a essere noiosa</a:t>
            </a:r>
            <a:r>
              <a:rPr lang="en-US" sz="2499" i="1">
                <a:solidFill>
                  <a:srgbClr val="000000"/>
                </a:solidFill>
                <a:latin typeface="ITC Franklin Gothic LT Italics"/>
                <a:ea typeface="ITC Franklin Gothic LT Italics"/>
                <a:cs typeface="ITC Franklin Gothic LT Italics"/>
                <a:sym typeface="ITC Franklin Gothic LT Italics"/>
              </a:rPr>
              <a:t>”</a:t>
            </a:r>
            <a:r>
              <a:rPr lang="en-US" sz="2499">
                <a:solidFill>
                  <a:srgbClr val="000000"/>
                </a:solidFill>
                <a:latin typeface="ITC Franklin Gothic LT"/>
                <a:ea typeface="ITC Franklin Gothic LT"/>
                <a:cs typeface="ITC Franklin Gothic LT"/>
                <a:sym typeface="ITC Franklin Gothic LT"/>
              </a:rPr>
              <a:t>, e noi noiosi, proprio non lo siamo.</a:t>
            </a:r>
          </a:p>
          <a:p>
            <a:pPr algn="just">
              <a:lnSpc>
                <a:spcPts val="3499"/>
              </a:lnSpc>
            </a:pPr>
            <a:r>
              <a:rPr lang="en-US" sz="2499">
                <a:solidFill>
                  <a:srgbClr val="000000"/>
                </a:solidFill>
                <a:latin typeface="ITC Franklin Gothic LT"/>
                <a:ea typeface="ITC Franklin Gothic LT"/>
                <a:cs typeface="ITC Franklin Gothic LT"/>
                <a:sym typeface="ITC Franklin Gothic LT"/>
              </a:rPr>
              <a:t>Con questa stessa parola, quindi, mi auguro di guardare anche al nuovo anno: accogliendo tutto ciò che verrà.</a:t>
            </a:r>
          </a:p>
        </p:txBody>
      </p:sp>
      <p:grpSp>
        <p:nvGrpSpPr>
          <p:cNvPr id="10" name="Group 10"/>
          <p:cNvGrpSpPr/>
          <p:nvPr/>
        </p:nvGrpSpPr>
        <p:grpSpPr>
          <a:xfrm>
            <a:off x="12571419" y="3310961"/>
            <a:ext cx="5716581" cy="3487746"/>
            <a:chOff x="0" y="0"/>
            <a:chExt cx="7992801" cy="4876491"/>
          </a:xfrm>
        </p:grpSpPr>
        <p:sp>
          <p:nvSpPr>
            <p:cNvPr id="11" name="Freeform 11"/>
            <p:cNvSpPr/>
            <p:nvPr/>
          </p:nvSpPr>
          <p:spPr>
            <a:xfrm>
              <a:off x="0" y="0"/>
              <a:ext cx="7992801" cy="4876491"/>
            </a:xfrm>
            <a:custGeom>
              <a:avLst/>
              <a:gdLst/>
              <a:ahLst/>
              <a:cxnLst/>
              <a:rect l="l" t="t" r="r" b="b"/>
              <a:pathLst>
                <a:path w="7992801" h="4876491">
                  <a:moveTo>
                    <a:pt x="0" y="0"/>
                  </a:moveTo>
                  <a:lnTo>
                    <a:pt x="7992801" y="0"/>
                  </a:lnTo>
                  <a:lnTo>
                    <a:pt x="7992801" y="4876491"/>
                  </a:lnTo>
                  <a:lnTo>
                    <a:pt x="0" y="4876491"/>
                  </a:lnTo>
                  <a:lnTo>
                    <a:pt x="0" y="0"/>
                  </a:lnTo>
                  <a:close/>
                </a:path>
              </a:pathLst>
            </a:custGeom>
            <a:blipFill>
              <a:blip r:embed="rId5"/>
              <a:stretch>
                <a:fillRect t="-2896" b="-2896"/>
              </a:stretch>
            </a:blipFill>
          </p:spPr>
          <p:txBody>
            <a:bodyPr/>
            <a:lstStyle/>
            <a:p>
              <a:endParaRPr lang="it-IT"/>
            </a:p>
          </p:txBody>
        </p:sp>
      </p:grpSp>
      <p:grpSp>
        <p:nvGrpSpPr>
          <p:cNvPr id="12" name="Group 12"/>
          <p:cNvGrpSpPr/>
          <p:nvPr/>
        </p:nvGrpSpPr>
        <p:grpSpPr>
          <a:xfrm>
            <a:off x="12571419" y="6798706"/>
            <a:ext cx="5716581" cy="3488294"/>
            <a:chOff x="0" y="0"/>
            <a:chExt cx="7992801" cy="4877257"/>
          </a:xfrm>
        </p:grpSpPr>
        <p:sp>
          <p:nvSpPr>
            <p:cNvPr id="13" name="Freeform 13"/>
            <p:cNvSpPr/>
            <p:nvPr/>
          </p:nvSpPr>
          <p:spPr>
            <a:xfrm>
              <a:off x="0" y="0"/>
              <a:ext cx="7992801" cy="4877258"/>
            </a:xfrm>
            <a:custGeom>
              <a:avLst/>
              <a:gdLst/>
              <a:ahLst/>
              <a:cxnLst/>
              <a:rect l="l" t="t" r="r" b="b"/>
              <a:pathLst>
                <a:path w="7992801" h="4877258">
                  <a:moveTo>
                    <a:pt x="0" y="0"/>
                  </a:moveTo>
                  <a:lnTo>
                    <a:pt x="7992801" y="0"/>
                  </a:lnTo>
                  <a:lnTo>
                    <a:pt x="7992801" y="4877258"/>
                  </a:lnTo>
                  <a:lnTo>
                    <a:pt x="0" y="4877258"/>
                  </a:lnTo>
                  <a:lnTo>
                    <a:pt x="0" y="0"/>
                  </a:lnTo>
                  <a:close/>
                </a:path>
              </a:pathLst>
            </a:custGeom>
            <a:blipFill>
              <a:blip r:embed="rId6"/>
              <a:stretch>
                <a:fillRect t="-59120" b="-59120"/>
              </a:stretch>
            </a:blipFill>
          </p:spPr>
          <p:txBody>
            <a:bodyPr/>
            <a:lstStyle/>
            <a:p>
              <a:endParaRPr lang="it-IT"/>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271278" y="443734"/>
            <a:ext cx="2022298" cy="796345"/>
            <a:chOff x="0" y="0"/>
            <a:chExt cx="2696397" cy="1061793"/>
          </a:xfrm>
        </p:grpSpPr>
        <p:sp>
          <p:nvSpPr>
            <p:cNvPr id="4" name="Freeform 4"/>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grpSp>
        <p:nvGrpSpPr>
          <p:cNvPr id="5" name="Group 5"/>
          <p:cNvGrpSpPr/>
          <p:nvPr/>
        </p:nvGrpSpPr>
        <p:grpSpPr>
          <a:xfrm>
            <a:off x="12610994" y="5143500"/>
            <a:ext cx="5677006" cy="5134422"/>
            <a:chOff x="0" y="0"/>
            <a:chExt cx="6949306" cy="6285121"/>
          </a:xfrm>
        </p:grpSpPr>
        <p:sp>
          <p:nvSpPr>
            <p:cNvPr id="6" name="Freeform 6"/>
            <p:cNvSpPr/>
            <p:nvPr/>
          </p:nvSpPr>
          <p:spPr>
            <a:xfrm>
              <a:off x="0" y="0"/>
              <a:ext cx="6949306" cy="6285121"/>
            </a:xfrm>
            <a:custGeom>
              <a:avLst/>
              <a:gdLst/>
              <a:ahLst/>
              <a:cxnLst/>
              <a:rect l="l" t="t" r="r" b="b"/>
              <a:pathLst>
                <a:path w="6949306" h="6285121">
                  <a:moveTo>
                    <a:pt x="0" y="0"/>
                  </a:moveTo>
                  <a:lnTo>
                    <a:pt x="6949306" y="0"/>
                  </a:lnTo>
                  <a:lnTo>
                    <a:pt x="6949306" y="6285121"/>
                  </a:lnTo>
                  <a:lnTo>
                    <a:pt x="0" y="6285121"/>
                  </a:lnTo>
                  <a:lnTo>
                    <a:pt x="0" y="0"/>
                  </a:lnTo>
                  <a:close/>
                </a:path>
              </a:pathLst>
            </a:custGeom>
            <a:blipFill>
              <a:blip r:embed="rId4"/>
              <a:stretch>
                <a:fillRect t="-30591" b="-45538"/>
              </a:stretch>
            </a:blipFill>
          </p:spPr>
          <p:txBody>
            <a:bodyPr/>
            <a:lstStyle/>
            <a:p>
              <a:endParaRPr lang="it-IT"/>
            </a:p>
          </p:txBody>
        </p:sp>
      </p:grpSp>
      <p:sp>
        <p:nvSpPr>
          <p:cNvPr id="7" name="TextBox 7"/>
          <p:cNvSpPr txBox="1"/>
          <p:nvPr/>
        </p:nvSpPr>
        <p:spPr>
          <a:xfrm>
            <a:off x="271278" y="3108579"/>
            <a:ext cx="13865388" cy="2034921"/>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235"/>
              </a:lnSpc>
            </a:pPr>
            <a:r>
              <a:rPr lang="en-US" sz="6699" b="1" spc="-80">
                <a:solidFill>
                  <a:srgbClr val="9A2136"/>
                </a:solidFill>
                <a:latin typeface="Saffran Bold"/>
                <a:ea typeface="Saffran Bold"/>
                <a:cs typeface="Saffran Bold"/>
                <a:sym typeface="Saffran Bold"/>
              </a:rPr>
              <a:t>Alleanze</a:t>
            </a:r>
          </a:p>
        </p:txBody>
      </p:sp>
      <p:sp>
        <p:nvSpPr>
          <p:cNvPr id="8" name="TextBox 8"/>
          <p:cNvSpPr txBox="1"/>
          <p:nvPr/>
        </p:nvSpPr>
        <p:spPr>
          <a:xfrm>
            <a:off x="9906000" y="8572500"/>
            <a:ext cx="1532607" cy="448841"/>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ITC Franklin Gothic LT Semi-Bold"/>
                <a:ea typeface="ITC Franklin Gothic LT Semi-Bold"/>
                <a:cs typeface="ITC Franklin Gothic LT Semi-Bold"/>
                <a:sym typeface="ITC Franklin Gothic LT Semi-Bold"/>
              </a:rPr>
              <a:t>Cecilia S.</a:t>
            </a:r>
          </a:p>
        </p:txBody>
      </p:sp>
      <p:sp>
        <p:nvSpPr>
          <p:cNvPr id="9" name="TextBox 9"/>
          <p:cNvSpPr txBox="1"/>
          <p:nvPr/>
        </p:nvSpPr>
        <p:spPr>
          <a:xfrm>
            <a:off x="271278" y="5692424"/>
            <a:ext cx="11145141" cy="2660325"/>
          </a:xfrm>
          <a:prstGeom prst="rect">
            <a:avLst/>
          </a:prstGeom>
        </p:spPr>
        <p:txBody>
          <a:bodyPr lIns="0" tIns="0" rIns="0" bIns="0" rtlCol="0" anchor="t">
            <a:spAutoFit/>
          </a:bodyPr>
          <a:lstStyle/>
          <a:p>
            <a:pPr algn="just">
              <a:lnSpc>
                <a:spcPts val="3499"/>
              </a:lnSpc>
            </a:pPr>
            <a:r>
              <a:rPr lang="en-US" sz="2499">
                <a:solidFill>
                  <a:srgbClr val="000000"/>
                </a:solidFill>
                <a:latin typeface="ITC Franklin Gothic LT"/>
                <a:ea typeface="ITC Franklin Gothic LT"/>
                <a:cs typeface="ITC Franklin Gothic LT"/>
                <a:sym typeface="ITC Franklin Gothic LT"/>
              </a:rPr>
              <a:t>La conferma che le alleanze anche con gli atenei sono una delle vie per consolidarci virtuosamente nei territori, per trovare formatori ed esperti e creare cordate educative fertili. E per me questo 2024 ha tutta l’emozione e il sapore del nostro traguardo della 10 edizione di Coding Girls che si arricchisce della data science e altre curvature utili a raggiungere più donne possibili. Inoltre un anno vissuto con nuove squadre di colleghi e volontari. </a:t>
            </a:r>
          </a:p>
        </p:txBody>
      </p:sp>
      <p:grpSp>
        <p:nvGrpSpPr>
          <p:cNvPr id="10" name="Group 10"/>
          <p:cNvGrpSpPr/>
          <p:nvPr/>
        </p:nvGrpSpPr>
        <p:grpSpPr>
          <a:xfrm>
            <a:off x="12610994" y="0"/>
            <a:ext cx="5677006" cy="5143500"/>
            <a:chOff x="0" y="0"/>
            <a:chExt cx="6949306" cy="6296233"/>
          </a:xfrm>
        </p:grpSpPr>
        <p:sp>
          <p:nvSpPr>
            <p:cNvPr id="11" name="Freeform 11"/>
            <p:cNvSpPr/>
            <p:nvPr/>
          </p:nvSpPr>
          <p:spPr>
            <a:xfrm>
              <a:off x="0" y="0"/>
              <a:ext cx="6949306" cy="6296234"/>
            </a:xfrm>
            <a:custGeom>
              <a:avLst/>
              <a:gdLst/>
              <a:ahLst/>
              <a:cxnLst/>
              <a:rect l="l" t="t" r="r" b="b"/>
              <a:pathLst>
                <a:path w="6949306" h="6296234">
                  <a:moveTo>
                    <a:pt x="0" y="0"/>
                  </a:moveTo>
                  <a:lnTo>
                    <a:pt x="6949306" y="0"/>
                  </a:lnTo>
                  <a:lnTo>
                    <a:pt x="6949306" y="6296234"/>
                  </a:lnTo>
                  <a:lnTo>
                    <a:pt x="0" y="6296234"/>
                  </a:lnTo>
                  <a:lnTo>
                    <a:pt x="0" y="0"/>
                  </a:lnTo>
                  <a:close/>
                </a:path>
              </a:pathLst>
            </a:custGeom>
            <a:blipFill>
              <a:blip r:embed="rId5"/>
              <a:stretch>
                <a:fillRect l="-2034" r="-2034" b="-16266"/>
              </a:stretch>
            </a:blipFill>
          </p:spPr>
          <p:txBody>
            <a:bodyPr/>
            <a:lstStyle/>
            <a:p>
              <a:endParaRPr lang="it-IT"/>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3476577"/>
            <a:ext cx="13865388" cy="2034921"/>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235"/>
              </a:lnSpc>
            </a:pPr>
            <a:r>
              <a:rPr lang="en-US" sz="6699" b="1" spc="-80">
                <a:solidFill>
                  <a:srgbClr val="9A2136"/>
                </a:solidFill>
                <a:latin typeface="Saffran Bold"/>
                <a:ea typeface="Saffran Bold"/>
                <a:cs typeface="Saffran Bold"/>
                <a:sym typeface="Saffran Bold"/>
              </a:rPr>
              <a:t>Costanza</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grpSp>
        <p:nvGrpSpPr>
          <p:cNvPr id="6" name="Group 6"/>
          <p:cNvGrpSpPr/>
          <p:nvPr/>
        </p:nvGrpSpPr>
        <p:grpSpPr>
          <a:xfrm>
            <a:off x="12610994" y="0"/>
            <a:ext cx="5677006" cy="10277922"/>
            <a:chOff x="0" y="0"/>
            <a:chExt cx="6949306" cy="12581354"/>
          </a:xfrm>
        </p:grpSpPr>
        <p:sp>
          <p:nvSpPr>
            <p:cNvPr id="7" name="Freeform 7"/>
            <p:cNvSpPr/>
            <p:nvPr/>
          </p:nvSpPr>
          <p:spPr>
            <a:xfrm>
              <a:off x="0" y="0"/>
              <a:ext cx="6949306" cy="12581355"/>
            </a:xfrm>
            <a:custGeom>
              <a:avLst/>
              <a:gdLst/>
              <a:ahLst/>
              <a:cxnLst/>
              <a:rect l="l" t="t" r="r" b="b"/>
              <a:pathLst>
                <a:path w="6949306" h="12581355">
                  <a:moveTo>
                    <a:pt x="0" y="0"/>
                  </a:moveTo>
                  <a:lnTo>
                    <a:pt x="6949306" y="0"/>
                  </a:lnTo>
                  <a:lnTo>
                    <a:pt x="6949306" y="12581355"/>
                  </a:lnTo>
                  <a:lnTo>
                    <a:pt x="0" y="12581355"/>
                  </a:lnTo>
                  <a:lnTo>
                    <a:pt x="0" y="0"/>
                  </a:lnTo>
                  <a:close/>
                </a:path>
              </a:pathLst>
            </a:custGeom>
            <a:blipFill>
              <a:blip r:embed="rId4"/>
              <a:stretch>
                <a:fillRect l="-1937" r="-1937"/>
              </a:stretch>
            </a:blipFill>
          </p:spPr>
          <p:txBody>
            <a:bodyPr/>
            <a:lstStyle/>
            <a:p>
              <a:endParaRPr lang="it-IT"/>
            </a:p>
          </p:txBody>
        </p:sp>
      </p:grpSp>
      <p:sp>
        <p:nvSpPr>
          <p:cNvPr id="8" name="TextBox 8"/>
          <p:cNvSpPr txBox="1"/>
          <p:nvPr/>
        </p:nvSpPr>
        <p:spPr>
          <a:xfrm>
            <a:off x="10134600" y="8191500"/>
            <a:ext cx="1262418" cy="448841"/>
          </a:xfrm>
          <a:prstGeom prst="rect">
            <a:avLst/>
          </a:prstGeom>
        </p:spPr>
        <p:txBody>
          <a:bodyPr wrap="square" lIns="0" tIns="0" rIns="0" bIns="0" rtlCol="0" anchor="t">
            <a:spAutoFit/>
          </a:bodyPr>
          <a:lstStyle/>
          <a:p>
            <a:pPr algn="ctr">
              <a:lnSpc>
                <a:spcPts val="3499"/>
              </a:lnSpc>
            </a:pPr>
            <a:r>
              <a:rPr lang="en-US" sz="2499" b="1">
                <a:solidFill>
                  <a:srgbClr val="000000"/>
                </a:solidFill>
                <a:latin typeface="ITC Franklin Gothic LT Semi-Bold"/>
                <a:ea typeface="ITC Franklin Gothic LT Semi-Bold"/>
                <a:cs typeface="ITC Franklin Gothic LT Semi-Bold"/>
                <a:sym typeface="ITC Franklin Gothic LT Semi-Bold"/>
              </a:rPr>
              <a:t>Manuela</a:t>
            </a:r>
          </a:p>
        </p:txBody>
      </p:sp>
      <p:sp>
        <p:nvSpPr>
          <p:cNvPr id="9" name="TextBox 9"/>
          <p:cNvSpPr txBox="1"/>
          <p:nvPr/>
        </p:nvSpPr>
        <p:spPr>
          <a:xfrm>
            <a:off x="271278" y="5208158"/>
            <a:ext cx="11125740" cy="3098421"/>
          </a:xfrm>
          <a:prstGeom prst="rect">
            <a:avLst/>
          </a:prstGeom>
        </p:spPr>
        <p:txBody>
          <a:bodyPr lIns="0" tIns="0" rIns="0" bIns="0" rtlCol="0" anchor="t">
            <a:spAutoFit/>
          </a:bodyPr>
          <a:lstStyle/>
          <a:p>
            <a:pPr algn="just">
              <a:lnSpc>
                <a:spcPts val="3499"/>
              </a:lnSpc>
            </a:pPr>
            <a:endParaRPr/>
          </a:p>
          <a:p>
            <a:pPr algn="just">
              <a:lnSpc>
                <a:spcPts val="3499"/>
              </a:lnSpc>
            </a:pPr>
            <a:r>
              <a:rPr lang="en-US" sz="2499">
                <a:solidFill>
                  <a:srgbClr val="000000"/>
                </a:solidFill>
                <a:latin typeface="ITC Franklin Gothic LT"/>
                <a:ea typeface="ITC Franklin Gothic LT"/>
                <a:cs typeface="ITC Franklin Gothic LT"/>
                <a:sym typeface="ITC Franklin Gothic LT"/>
              </a:rPr>
              <a:t>Un impegno quotidiano, dietro le quinte, che mi permette da anni di contribuire alla crescita, alle trasformazioni e ai traguardi della Fondazione. Ogni giorno di lavoro di tutto il team ha contribuito a costruire una realtà solida e in continua evoluzione. </a:t>
            </a:r>
          </a:p>
          <a:p>
            <a:pPr algn="just">
              <a:lnSpc>
                <a:spcPts val="3499"/>
              </a:lnSpc>
            </a:pPr>
            <a:endParaRPr lang="en-US" sz="2499">
              <a:solidFill>
                <a:srgbClr val="000000"/>
              </a:solidFill>
              <a:latin typeface="ITC Franklin Gothic LT"/>
              <a:ea typeface="ITC Franklin Gothic LT"/>
              <a:cs typeface="ITC Franklin Gothic LT"/>
              <a:sym typeface="ITC Franklin Gothic LT"/>
            </a:endParaRPr>
          </a:p>
          <a:p>
            <a:pPr algn="just">
              <a:lnSpc>
                <a:spcPts val="3499"/>
              </a:lnSpc>
            </a:pPr>
            <a:endParaRPr lang="en-US" sz="2499">
              <a:solidFill>
                <a:srgbClr val="000000"/>
              </a:solidFill>
              <a:latin typeface="ITC Franklin Gothic LT"/>
              <a:ea typeface="ITC Franklin Gothic LT"/>
              <a:cs typeface="ITC Franklin Gothic LT"/>
              <a:sym typeface="ITC Franklin Gothic 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3038378"/>
            <a:ext cx="13865388" cy="2034921"/>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235"/>
              </a:lnSpc>
            </a:pPr>
            <a:r>
              <a:rPr lang="en-US" sz="6699" b="1" spc="-80">
                <a:solidFill>
                  <a:srgbClr val="9A2136"/>
                </a:solidFill>
                <a:latin typeface="Saffran Bold"/>
                <a:ea typeface="Saffran Bold"/>
                <a:cs typeface="Saffran Bold"/>
                <a:sym typeface="Saffran Bold"/>
              </a:rPr>
              <a:t>Connessione</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grpSp>
        <p:nvGrpSpPr>
          <p:cNvPr id="6" name="Group 6"/>
          <p:cNvGrpSpPr/>
          <p:nvPr/>
        </p:nvGrpSpPr>
        <p:grpSpPr>
          <a:xfrm>
            <a:off x="12379167" y="0"/>
            <a:ext cx="5908833" cy="10287000"/>
            <a:chOff x="0" y="0"/>
            <a:chExt cx="7226706" cy="12581354"/>
          </a:xfrm>
        </p:grpSpPr>
        <p:sp>
          <p:nvSpPr>
            <p:cNvPr id="7" name="Freeform 7"/>
            <p:cNvSpPr/>
            <p:nvPr/>
          </p:nvSpPr>
          <p:spPr>
            <a:xfrm>
              <a:off x="0" y="0"/>
              <a:ext cx="7226706" cy="12581355"/>
            </a:xfrm>
            <a:custGeom>
              <a:avLst/>
              <a:gdLst/>
              <a:ahLst/>
              <a:cxnLst/>
              <a:rect l="l" t="t" r="r" b="b"/>
              <a:pathLst>
                <a:path w="7226706" h="12581355">
                  <a:moveTo>
                    <a:pt x="0" y="0"/>
                  </a:moveTo>
                  <a:lnTo>
                    <a:pt x="7226706" y="0"/>
                  </a:lnTo>
                  <a:lnTo>
                    <a:pt x="7226706" y="12581355"/>
                  </a:lnTo>
                  <a:lnTo>
                    <a:pt x="0" y="12581355"/>
                  </a:lnTo>
                  <a:lnTo>
                    <a:pt x="0" y="0"/>
                  </a:lnTo>
                  <a:close/>
                </a:path>
              </a:pathLst>
            </a:custGeom>
            <a:blipFill>
              <a:blip r:embed="rId4"/>
              <a:stretch>
                <a:fillRect l="-49122" r="-49122"/>
              </a:stretch>
            </a:blipFill>
          </p:spPr>
          <p:txBody>
            <a:bodyPr/>
            <a:lstStyle/>
            <a:p>
              <a:endParaRPr lang="it-IT"/>
            </a:p>
          </p:txBody>
        </p:sp>
      </p:grpSp>
      <p:sp>
        <p:nvSpPr>
          <p:cNvPr id="8" name="TextBox 8"/>
          <p:cNvSpPr txBox="1"/>
          <p:nvPr/>
        </p:nvSpPr>
        <p:spPr>
          <a:xfrm>
            <a:off x="10287000" y="9105900"/>
            <a:ext cx="1099491" cy="448841"/>
          </a:xfrm>
          <a:prstGeom prst="rect">
            <a:avLst/>
          </a:prstGeom>
        </p:spPr>
        <p:txBody>
          <a:bodyPr wrap="square" lIns="0" tIns="0" rIns="0" bIns="0" rtlCol="0" anchor="t">
            <a:spAutoFit/>
          </a:bodyPr>
          <a:lstStyle/>
          <a:p>
            <a:pPr algn="ctr">
              <a:lnSpc>
                <a:spcPts val="3499"/>
              </a:lnSpc>
            </a:pPr>
            <a:r>
              <a:rPr lang="en-US" sz="2499" b="1" dirty="0" err="1">
                <a:solidFill>
                  <a:srgbClr val="000000"/>
                </a:solidFill>
                <a:latin typeface="ITC Franklin Gothic LT Semi-Bold"/>
                <a:ea typeface="ITC Franklin Gothic LT Semi-Bold"/>
                <a:cs typeface="ITC Franklin Gothic LT Semi-Bold"/>
                <a:sym typeface="ITC Franklin Gothic LT Semi-Bold"/>
              </a:rPr>
              <a:t>Naissa</a:t>
            </a:r>
            <a:endParaRPr lang="en-US" sz="2499" b="1" dirty="0">
              <a:solidFill>
                <a:srgbClr val="000000"/>
              </a:solidFill>
              <a:latin typeface="ITC Franklin Gothic LT Semi-Bold"/>
              <a:ea typeface="ITC Franklin Gothic LT Semi-Bold"/>
              <a:cs typeface="ITC Franklin Gothic LT Semi-Bold"/>
              <a:sym typeface="ITC Franklin Gothic LT Semi-Bold"/>
            </a:endParaRPr>
          </a:p>
        </p:txBody>
      </p:sp>
      <p:sp>
        <p:nvSpPr>
          <p:cNvPr id="9" name="TextBox 9"/>
          <p:cNvSpPr txBox="1"/>
          <p:nvPr/>
        </p:nvSpPr>
        <p:spPr>
          <a:xfrm>
            <a:off x="271278" y="5416199"/>
            <a:ext cx="11115212" cy="3536950"/>
          </a:xfrm>
          <a:prstGeom prst="rect">
            <a:avLst/>
          </a:prstGeom>
        </p:spPr>
        <p:txBody>
          <a:bodyPr lIns="0" tIns="0" rIns="0" bIns="0" rtlCol="0" anchor="t">
            <a:spAutoFit/>
          </a:bodyPr>
          <a:lstStyle/>
          <a:p>
            <a:pPr algn="just">
              <a:lnSpc>
                <a:spcPts val="3499"/>
              </a:lnSpc>
            </a:pPr>
            <a:r>
              <a:rPr lang="en-US" sz="2499">
                <a:solidFill>
                  <a:srgbClr val="000000"/>
                </a:solidFill>
                <a:latin typeface="ITC Franklin Gothic LT"/>
                <a:ea typeface="ITC Franklin Gothic LT"/>
                <a:cs typeface="ITC Franklin Gothic LT"/>
                <a:sym typeface="ITC Franklin Gothic LT"/>
              </a:rPr>
              <a:t>Negli ultimi mesi, con i centri di facilitazione digitale abbiamo raggiunto giovani, anziani e stranieri, creando legami tra generazioni diverse. Abbiamo lavorato per migliorare le competenze digitali di base, non solo favorendo l’inclusione ma anche rafforzando il senso di comunità dei diversi territori di Roma. Ho scoperto una Roma variegata, complicata e colorata.</a:t>
            </a:r>
          </a:p>
          <a:p>
            <a:pPr algn="just">
              <a:lnSpc>
                <a:spcPts val="3499"/>
              </a:lnSpc>
            </a:pPr>
            <a:endParaRPr lang="en-US" sz="2499">
              <a:solidFill>
                <a:srgbClr val="000000"/>
              </a:solidFill>
              <a:latin typeface="ITC Franklin Gothic LT"/>
              <a:ea typeface="ITC Franklin Gothic LT"/>
              <a:cs typeface="ITC Franklin Gothic LT"/>
              <a:sym typeface="ITC Franklin Gothic LT"/>
            </a:endParaRPr>
          </a:p>
          <a:p>
            <a:pPr algn="just">
              <a:lnSpc>
                <a:spcPts val="3499"/>
              </a:lnSpc>
            </a:pPr>
            <a:r>
              <a:rPr lang="en-US" sz="2499">
                <a:solidFill>
                  <a:srgbClr val="000000"/>
                </a:solidFill>
                <a:latin typeface="ITC Franklin Gothic LT"/>
                <a:ea typeface="ITC Franklin Gothic LT"/>
                <a:cs typeface="ITC Franklin Gothic LT"/>
                <a:sym typeface="ITC Franklin Gothic LT"/>
              </a:rPr>
              <a:t>È stato ed è tutt’ora un viaggio ricco di connessioni, in cui c’è bellezza nel continuare a costruire ponti tra persone di età diverse.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3041180"/>
            <a:ext cx="13865388" cy="2024634"/>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128"/>
              </a:lnSpc>
            </a:pPr>
            <a:r>
              <a:rPr lang="en-US" sz="6600" b="1" spc="-79">
                <a:solidFill>
                  <a:srgbClr val="9A2136"/>
                </a:solidFill>
                <a:latin typeface="Saffran Bold"/>
                <a:ea typeface="Saffran Bold"/>
                <a:cs typeface="Saffran Bold"/>
                <a:sym typeface="Saffran Bold"/>
              </a:rPr>
              <a:t>Futuro</a:t>
            </a:r>
          </a:p>
        </p:txBody>
      </p:sp>
      <p:grpSp>
        <p:nvGrpSpPr>
          <p:cNvPr id="4" name="Group 4"/>
          <p:cNvGrpSpPr/>
          <p:nvPr/>
        </p:nvGrpSpPr>
        <p:grpSpPr>
          <a:xfrm>
            <a:off x="12925044" y="-324612"/>
            <a:ext cx="5362956" cy="5468112"/>
            <a:chOff x="0" y="0"/>
            <a:chExt cx="7498370" cy="7645397"/>
          </a:xfrm>
        </p:grpSpPr>
        <p:sp>
          <p:nvSpPr>
            <p:cNvPr id="5" name="Freeform 5"/>
            <p:cNvSpPr/>
            <p:nvPr/>
          </p:nvSpPr>
          <p:spPr>
            <a:xfrm>
              <a:off x="0" y="0"/>
              <a:ext cx="7498370" cy="7645397"/>
            </a:xfrm>
            <a:custGeom>
              <a:avLst/>
              <a:gdLst/>
              <a:ahLst/>
              <a:cxnLst/>
              <a:rect l="l" t="t" r="r" b="b"/>
              <a:pathLst>
                <a:path w="7498370" h="7645397">
                  <a:moveTo>
                    <a:pt x="0" y="0"/>
                  </a:moveTo>
                  <a:lnTo>
                    <a:pt x="7498370" y="0"/>
                  </a:lnTo>
                  <a:lnTo>
                    <a:pt x="7498370" y="7645397"/>
                  </a:lnTo>
                  <a:lnTo>
                    <a:pt x="0" y="7645397"/>
                  </a:lnTo>
                  <a:lnTo>
                    <a:pt x="0" y="0"/>
                  </a:lnTo>
                  <a:close/>
                </a:path>
              </a:pathLst>
            </a:custGeom>
            <a:blipFill>
              <a:blip r:embed="rId3"/>
              <a:stretch>
                <a:fillRect l="-18056" r="-18056"/>
              </a:stretch>
            </a:blipFill>
          </p:spPr>
          <p:txBody>
            <a:bodyPr/>
            <a:lstStyle/>
            <a:p>
              <a:endParaRPr lang="it-IT"/>
            </a:p>
          </p:txBody>
        </p:sp>
      </p:grpSp>
      <p:grpSp>
        <p:nvGrpSpPr>
          <p:cNvPr id="6" name="Group 6"/>
          <p:cNvGrpSpPr/>
          <p:nvPr/>
        </p:nvGrpSpPr>
        <p:grpSpPr>
          <a:xfrm>
            <a:off x="271278" y="443734"/>
            <a:ext cx="2022298" cy="796345"/>
            <a:chOff x="0" y="0"/>
            <a:chExt cx="2696397" cy="1061793"/>
          </a:xfrm>
        </p:grpSpPr>
        <p:sp>
          <p:nvSpPr>
            <p:cNvPr id="7" name="Freeform 7"/>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4"/>
              <a:stretch>
                <a:fillRect t="-133" r="-2" b="-128"/>
              </a:stretch>
            </a:blipFill>
          </p:spPr>
          <p:txBody>
            <a:bodyPr/>
            <a:lstStyle/>
            <a:p>
              <a:endParaRPr lang="it-IT"/>
            </a:p>
          </p:txBody>
        </p:sp>
      </p:grpSp>
      <p:grpSp>
        <p:nvGrpSpPr>
          <p:cNvPr id="8" name="Group 8"/>
          <p:cNvGrpSpPr/>
          <p:nvPr/>
        </p:nvGrpSpPr>
        <p:grpSpPr>
          <a:xfrm>
            <a:off x="12925044" y="5152578"/>
            <a:ext cx="5362956" cy="5134422"/>
            <a:chOff x="0" y="0"/>
            <a:chExt cx="7150608" cy="6845896"/>
          </a:xfrm>
        </p:grpSpPr>
        <p:sp>
          <p:nvSpPr>
            <p:cNvPr id="9" name="Freeform 9"/>
            <p:cNvSpPr/>
            <p:nvPr/>
          </p:nvSpPr>
          <p:spPr>
            <a:xfrm>
              <a:off x="0" y="0"/>
              <a:ext cx="7150608" cy="6845896"/>
            </a:xfrm>
            <a:custGeom>
              <a:avLst/>
              <a:gdLst/>
              <a:ahLst/>
              <a:cxnLst/>
              <a:rect l="l" t="t" r="r" b="b"/>
              <a:pathLst>
                <a:path w="7150608" h="6845896">
                  <a:moveTo>
                    <a:pt x="0" y="0"/>
                  </a:moveTo>
                  <a:lnTo>
                    <a:pt x="7150608" y="0"/>
                  </a:lnTo>
                  <a:lnTo>
                    <a:pt x="7150608" y="6845896"/>
                  </a:lnTo>
                  <a:lnTo>
                    <a:pt x="0" y="6845896"/>
                  </a:lnTo>
                  <a:lnTo>
                    <a:pt x="0" y="0"/>
                  </a:lnTo>
                  <a:close/>
                </a:path>
              </a:pathLst>
            </a:custGeom>
            <a:blipFill>
              <a:blip r:embed="rId5"/>
              <a:stretch>
                <a:fillRect l="-14039" r="-14039"/>
              </a:stretch>
            </a:blipFill>
          </p:spPr>
          <p:txBody>
            <a:bodyPr/>
            <a:lstStyle/>
            <a:p>
              <a:endParaRPr lang="it-IT"/>
            </a:p>
          </p:txBody>
        </p:sp>
      </p:grpSp>
      <p:sp>
        <p:nvSpPr>
          <p:cNvPr id="10" name="TextBox 10"/>
          <p:cNvSpPr txBox="1"/>
          <p:nvPr/>
        </p:nvSpPr>
        <p:spPr>
          <a:xfrm>
            <a:off x="10515600" y="9029700"/>
            <a:ext cx="792388" cy="448841"/>
          </a:xfrm>
          <a:prstGeom prst="rect">
            <a:avLst/>
          </a:prstGeom>
        </p:spPr>
        <p:txBody>
          <a:bodyPr wrap="square" lIns="0" tIns="0" rIns="0" bIns="0" rtlCol="0" anchor="t">
            <a:spAutoFit/>
          </a:bodyPr>
          <a:lstStyle/>
          <a:p>
            <a:pPr algn="ctr">
              <a:lnSpc>
                <a:spcPts val="3499"/>
              </a:lnSpc>
            </a:pPr>
            <a:r>
              <a:rPr lang="en-US" sz="2499" b="1" dirty="0" err="1">
                <a:solidFill>
                  <a:srgbClr val="000000"/>
                </a:solidFill>
                <a:latin typeface="ITC Franklin Gothic LT Semi-Bold"/>
                <a:ea typeface="ITC Franklin Gothic LT Semi-Bold"/>
                <a:cs typeface="ITC Franklin Gothic LT Semi-Bold"/>
                <a:sym typeface="ITC Franklin Gothic LT Semi-Bold"/>
              </a:rPr>
              <a:t>Ilaria</a:t>
            </a:r>
            <a:endParaRPr lang="en-US" sz="2499" b="1" dirty="0">
              <a:solidFill>
                <a:srgbClr val="000000"/>
              </a:solidFill>
              <a:latin typeface="ITC Franklin Gothic LT Semi-Bold"/>
              <a:ea typeface="ITC Franklin Gothic LT Semi-Bold"/>
              <a:cs typeface="ITC Franklin Gothic LT Semi-Bold"/>
              <a:sym typeface="ITC Franklin Gothic LT Semi-Bold"/>
            </a:endParaRPr>
          </a:p>
        </p:txBody>
      </p:sp>
      <p:sp>
        <p:nvSpPr>
          <p:cNvPr id="11" name="TextBox 11"/>
          <p:cNvSpPr txBox="1"/>
          <p:nvPr/>
        </p:nvSpPr>
        <p:spPr>
          <a:xfrm>
            <a:off x="271278" y="5102435"/>
            <a:ext cx="11143168" cy="4413250"/>
          </a:xfrm>
          <a:prstGeom prst="rect">
            <a:avLst/>
          </a:prstGeom>
        </p:spPr>
        <p:txBody>
          <a:bodyPr lIns="0" tIns="0" rIns="0" bIns="0" rtlCol="0" anchor="t">
            <a:spAutoFit/>
          </a:bodyPr>
          <a:lstStyle/>
          <a:p>
            <a:pPr algn="just">
              <a:lnSpc>
                <a:spcPts val="3499"/>
              </a:lnSpc>
            </a:pPr>
            <a:r>
              <a:rPr lang="en-US" sz="2499" dirty="0">
                <a:solidFill>
                  <a:srgbClr val="000000"/>
                </a:solidFill>
                <a:latin typeface="ITC Franklin Gothic LT"/>
                <a:ea typeface="ITC Franklin Gothic LT"/>
                <a:cs typeface="ITC Franklin Gothic LT"/>
                <a:sym typeface="ITC Franklin Gothic LT"/>
              </a:rPr>
              <a:t>​La </a:t>
            </a:r>
            <a:r>
              <a:rPr lang="en-US" sz="2499" dirty="0" err="1">
                <a:solidFill>
                  <a:srgbClr val="000000"/>
                </a:solidFill>
                <a:latin typeface="ITC Franklin Gothic LT"/>
                <a:ea typeface="ITC Franklin Gothic LT"/>
                <a:cs typeface="ITC Franklin Gothic LT"/>
                <a:sym typeface="ITC Franklin Gothic LT"/>
              </a:rPr>
              <a:t>cosa</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che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amo</a:t>
            </a:r>
            <a:r>
              <a:rPr lang="en-US" sz="2499" dirty="0">
                <a:solidFill>
                  <a:srgbClr val="000000"/>
                </a:solidFill>
                <a:latin typeface="ITC Franklin Gothic LT"/>
                <a:ea typeface="ITC Franklin Gothic LT"/>
                <a:cs typeface="ITC Franklin Gothic LT"/>
                <a:sym typeface="ITC Franklin Gothic LT"/>
              </a:rPr>
              <a:t> di </a:t>
            </a:r>
            <a:r>
              <a:rPr lang="en-US" sz="2499" dirty="0" err="1">
                <a:solidFill>
                  <a:srgbClr val="000000"/>
                </a:solidFill>
                <a:latin typeface="ITC Franklin Gothic LT"/>
                <a:ea typeface="ITC Franklin Gothic LT"/>
                <a:cs typeface="ITC Franklin Gothic LT"/>
                <a:sym typeface="ITC Franklin Gothic LT"/>
              </a:rPr>
              <a:t>più</a:t>
            </a:r>
            <a:r>
              <a:rPr lang="en-US" sz="2499" dirty="0">
                <a:solidFill>
                  <a:srgbClr val="000000"/>
                </a:solidFill>
                <a:latin typeface="ITC Franklin Gothic LT"/>
                <a:ea typeface="ITC Franklin Gothic LT"/>
                <a:cs typeface="ITC Franklin Gothic LT"/>
                <a:sym typeface="ITC Franklin Gothic LT"/>
              </a:rPr>
              <a:t> del </a:t>
            </a:r>
            <a:r>
              <a:rPr lang="en-US" sz="2499" dirty="0" err="1">
                <a:solidFill>
                  <a:srgbClr val="000000"/>
                </a:solidFill>
                <a:latin typeface="ITC Franklin Gothic LT"/>
                <a:ea typeface="ITC Franklin Gothic LT"/>
                <a:cs typeface="ITC Franklin Gothic LT"/>
                <a:sym typeface="ITC Franklin Gothic LT"/>
              </a:rPr>
              <a:t>mio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lavoro</a:t>
            </a:r>
            <a:r>
              <a:rPr lang="en-US" sz="2499" dirty="0">
                <a:solidFill>
                  <a:srgbClr val="000000"/>
                </a:solidFill>
                <a:latin typeface="ITC Franklin Gothic LT"/>
                <a:ea typeface="ITC Franklin Gothic LT"/>
                <a:cs typeface="ITC Franklin Gothic LT"/>
                <a:sym typeface="ITC Franklin Gothic LT"/>
              </a:rPr>
              <a:t> è </a:t>
            </a:r>
            <a:r>
              <a:rPr lang="en-US" sz="2499" dirty="0" err="1">
                <a:solidFill>
                  <a:srgbClr val="000000"/>
                </a:solidFill>
                <a:latin typeface="ITC Franklin Gothic LT"/>
                <a:ea typeface="ITC Franklin Gothic LT"/>
                <a:cs typeface="ITC Franklin Gothic LT"/>
                <a:sym typeface="ITC Franklin Gothic LT"/>
              </a:rPr>
              <a:t>pensare</a:t>
            </a:r>
            <a:r>
              <a:rPr lang="en-US" sz="2499" dirty="0">
                <a:solidFill>
                  <a:srgbClr val="000000"/>
                </a:solidFill>
                <a:latin typeface="ITC Franklin Gothic LT"/>
                <a:ea typeface="ITC Franklin Gothic LT"/>
                <a:cs typeface="ITC Franklin Gothic LT"/>
                <a:sym typeface="ITC Franklin Gothic LT"/>
              </a:rPr>
              <a:t> a </a:t>
            </a:r>
            <a:r>
              <a:rPr lang="en-US" sz="2499" dirty="0" err="1">
                <a:solidFill>
                  <a:srgbClr val="000000"/>
                </a:solidFill>
                <a:latin typeface="ITC Franklin Gothic LT"/>
                <a:ea typeface="ITC Franklin Gothic LT"/>
                <a:cs typeface="ITC Franklin Gothic LT"/>
                <a:sym typeface="ITC Franklin Gothic LT"/>
              </a:rPr>
              <a:t>qualcosa</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che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ancora</a:t>
            </a:r>
            <a:r>
              <a:rPr lang="en-US" sz="2499" dirty="0">
                <a:solidFill>
                  <a:srgbClr val="000000"/>
                </a:solidFill>
                <a:latin typeface="ITC Franklin Gothic LT"/>
                <a:ea typeface="ITC Franklin Gothic LT"/>
                <a:cs typeface="ITC Franklin Gothic LT"/>
                <a:sym typeface="ITC Franklin Gothic LT"/>
              </a:rPr>
              <a:t> non </a:t>
            </a:r>
            <a:r>
              <a:rPr lang="en-US" sz="2499" dirty="0" err="1">
                <a:solidFill>
                  <a:srgbClr val="000000"/>
                </a:solidFill>
                <a:latin typeface="ITC Franklin Gothic LT"/>
                <a:ea typeface="ITC Franklin Gothic LT"/>
                <a:cs typeface="ITC Franklin Gothic LT"/>
                <a:sym typeface="ITC Franklin Gothic LT"/>
              </a:rPr>
              <a:t>esiste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Ogni</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progetto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scritto</a:t>
            </a:r>
            <a:r>
              <a:rPr lang="en-US" sz="2499" dirty="0">
                <a:solidFill>
                  <a:srgbClr val="000000"/>
                </a:solidFill>
                <a:latin typeface="ITC Franklin Gothic LT"/>
                <a:ea typeface="ITC Franklin Gothic LT"/>
                <a:cs typeface="ITC Franklin Gothic LT"/>
                <a:sym typeface="ITC Franklin Gothic LT"/>
              </a:rPr>
              <a:t> e </a:t>
            </a:r>
            <a:r>
              <a:rPr lang="en-US" sz="2499" dirty="0" err="1">
                <a:solidFill>
                  <a:srgbClr val="000000"/>
                </a:solidFill>
                <a:latin typeface="ITC Franklin Gothic LT"/>
                <a:ea typeface="ITC Franklin Gothic LT"/>
                <a:cs typeface="ITC Franklin Gothic LT"/>
                <a:sym typeface="ITC Franklin Gothic LT"/>
              </a:rPr>
              <a:t>presentato</a:t>
            </a:r>
            <a:r>
              <a:rPr lang="en-US" sz="2499" dirty="0">
                <a:solidFill>
                  <a:srgbClr val="000000"/>
                </a:solidFill>
                <a:latin typeface="ITC Franklin Gothic LT"/>
                <a:ea typeface="ITC Franklin Gothic LT"/>
                <a:cs typeface="ITC Franklin Gothic LT"/>
                <a:sym typeface="ITC Franklin Gothic LT"/>
              </a:rPr>
              <a:t> è </a:t>
            </a:r>
            <a:r>
              <a:rPr lang="en-US" sz="2499" dirty="0" err="1">
                <a:solidFill>
                  <a:srgbClr val="000000"/>
                </a:solidFill>
                <a:latin typeface="ITC Franklin Gothic LT"/>
                <a:ea typeface="ITC Franklin Gothic LT"/>
                <a:cs typeface="ITC Franklin Gothic LT"/>
                <a:sym typeface="ITC Franklin Gothic LT"/>
              </a:rPr>
              <a:t>un'idea</a:t>
            </a:r>
            <a:r>
              <a:rPr lang="en-US" sz="2499" dirty="0">
                <a:solidFill>
                  <a:srgbClr val="000000"/>
                </a:solidFill>
                <a:latin typeface="ITC Franklin Gothic LT"/>
                <a:ea typeface="ITC Franklin Gothic LT"/>
                <a:cs typeface="ITC Franklin Gothic LT"/>
                <a:sym typeface="ITC Franklin Gothic LT"/>
              </a:rPr>
              <a:t> di </a:t>
            </a:r>
            <a:r>
              <a:rPr lang="en-US" sz="2499" dirty="0" err="1">
                <a:solidFill>
                  <a:srgbClr val="000000"/>
                </a:solidFill>
                <a:latin typeface="ITC Franklin Gothic LT"/>
                <a:ea typeface="ITC Franklin Gothic LT"/>
                <a:cs typeface="ITC Franklin Gothic LT"/>
                <a:sym typeface="ITC Franklin Gothic LT"/>
              </a:rPr>
              <a:t>futuro</a:t>
            </a:r>
            <a:r>
              <a:rPr lang="en-US" sz="2499" dirty="0">
                <a:solidFill>
                  <a:srgbClr val="000000"/>
                </a:solidFill>
                <a:latin typeface="ITC Franklin Gothic LT"/>
                <a:ea typeface="ITC Franklin Gothic LT"/>
                <a:cs typeface="ITC Franklin Gothic LT"/>
                <a:sym typeface="ITC Franklin Gothic LT"/>
              </a:rPr>
              <a:t>, ma </a:t>
            </a:r>
            <a:r>
              <a:rPr lang="en-US" sz="2499" dirty="0" err="1">
                <a:solidFill>
                  <a:srgbClr val="000000"/>
                </a:solidFill>
                <a:latin typeface="ITC Franklin Gothic LT"/>
                <a:ea typeface="ITC Franklin Gothic LT"/>
                <a:cs typeface="ITC Franklin Gothic LT"/>
                <a:sym typeface="ITC Franklin Gothic LT"/>
              </a:rPr>
              <a:t>anche</a:t>
            </a:r>
            <a:r>
              <a:rPr lang="en-US" sz="2499" dirty="0">
                <a:solidFill>
                  <a:srgbClr val="000000"/>
                </a:solidFill>
                <a:latin typeface="ITC Franklin Gothic LT"/>
                <a:ea typeface="ITC Franklin Gothic LT"/>
                <a:cs typeface="ITC Franklin Gothic LT"/>
                <a:sym typeface="ITC Franklin Gothic LT"/>
              </a:rPr>
              <a:t> un </a:t>
            </a:r>
            <a:r>
              <a:rPr lang="en-US" sz="2499" dirty="0" err="1">
                <a:solidFill>
                  <a:srgbClr val="000000"/>
                </a:solidFill>
                <a:latin typeface="ITC Franklin Gothic LT"/>
                <a:ea typeface="ITC Franklin Gothic LT"/>
                <a:cs typeface="ITC Franklin Gothic LT"/>
                <a:sym typeface="ITC Franklin Gothic LT"/>
              </a:rPr>
              <a:t>investimento</a:t>
            </a:r>
            <a:r>
              <a:rPr lang="en-US" sz="2499" dirty="0">
                <a:solidFill>
                  <a:srgbClr val="000000"/>
                </a:solidFill>
                <a:latin typeface="ITC Franklin Gothic LT"/>
                <a:ea typeface="ITC Franklin Gothic LT"/>
                <a:cs typeface="ITC Franklin Gothic LT"/>
                <a:sym typeface="ITC Franklin Gothic LT"/>
              </a:rPr>
              <a:t> "al </a:t>
            </a:r>
            <a:r>
              <a:rPr lang="en-US" sz="2499" dirty="0" err="1">
                <a:solidFill>
                  <a:srgbClr val="000000"/>
                </a:solidFill>
                <a:latin typeface="ITC Franklin Gothic LT"/>
                <a:ea typeface="ITC Franklin Gothic LT"/>
                <a:cs typeface="ITC Franklin Gothic LT"/>
                <a:sym typeface="ITC Franklin Gothic LT"/>
              </a:rPr>
              <a:t>buio</a:t>
            </a:r>
            <a:r>
              <a:rPr lang="en-US" sz="2499" dirty="0">
                <a:solidFill>
                  <a:srgbClr val="000000"/>
                </a:solidFill>
                <a:latin typeface="ITC Franklin Gothic LT"/>
                <a:ea typeface="ITC Franklin Gothic LT"/>
                <a:cs typeface="ITC Franklin Gothic LT"/>
                <a:sym typeface="ITC Franklin Gothic LT"/>
              </a:rPr>
              <a:t>", e un </a:t>
            </a:r>
            <a:r>
              <a:rPr lang="en-US" sz="2499" dirty="0" err="1">
                <a:solidFill>
                  <a:srgbClr val="000000"/>
                </a:solidFill>
                <a:latin typeface="ITC Franklin Gothic LT"/>
                <a:ea typeface="ITC Franklin Gothic LT"/>
                <a:cs typeface="ITC Franklin Gothic LT"/>
                <a:sym typeface="ITC Franklin Gothic LT"/>
              </a:rPr>
              <a:t>esercizio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quotidiano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che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allena</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alla</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pazienza</a:t>
            </a:r>
            <a:r>
              <a:rPr lang="en-US" sz="2499" dirty="0">
                <a:solidFill>
                  <a:srgbClr val="000000"/>
                </a:solidFill>
                <a:latin typeface="ITC Franklin Gothic LT"/>
                <a:ea typeface="ITC Franklin Gothic LT"/>
                <a:cs typeface="ITC Franklin Gothic LT"/>
                <a:sym typeface="ITC Franklin Gothic LT"/>
              </a:rPr>
              <a:t> e </a:t>
            </a:r>
            <a:r>
              <a:rPr lang="en-US" sz="2499" dirty="0" err="1">
                <a:solidFill>
                  <a:srgbClr val="000000"/>
                </a:solidFill>
                <a:latin typeface="ITC Franklin Gothic LT"/>
                <a:ea typeface="ITC Franklin Gothic LT"/>
                <a:cs typeface="ITC Franklin Gothic LT"/>
                <a:sym typeface="ITC Franklin Gothic LT"/>
              </a:rPr>
              <a:t>alla</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perseveranza</a:t>
            </a:r>
            <a:r>
              <a:rPr lang="en-US" sz="2499" dirty="0">
                <a:solidFill>
                  <a:srgbClr val="000000"/>
                </a:solidFill>
                <a:latin typeface="ITC Franklin Gothic LT"/>
                <a:ea typeface="ITC Franklin Gothic LT"/>
                <a:cs typeface="ITC Franklin Gothic LT"/>
                <a:sym typeface="ITC Franklin Gothic LT"/>
              </a:rPr>
              <a:t>.</a:t>
            </a:r>
          </a:p>
          <a:p>
            <a:pPr algn="just">
              <a:lnSpc>
                <a:spcPts val="3499"/>
              </a:lnSpc>
            </a:pPr>
            <a:endParaRPr lang="en-US" sz="2499" dirty="0">
              <a:solidFill>
                <a:srgbClr val="000000"/>
              </a:solidFill>
              <a:latin typeface="ITC Franklin Gothic LT"/>
              <a:ea typeface="ITC Franklin Gothic LT"/>
              <a:cs typeface="ITC Franklin Gothic LT"/>
              <a:sym typeface="ITC Franklin Gothic LT"/>
            </a:endParaRPr>
          </a:p>
          <a:p>
            <a:pPr algn="just">
              <a:lnSpc>
                <a:spcPts val="3499"/>
              </a:lnSpc>
            </a:pPr>
            <a:r>
              <a:rPr lang="en-US" sz="2499" dirty="0">
                <a:solidFill>
                  <a:srgbClr val="000000"/>
                </a:solidFill>
                <a:latin typeface="ITC Franklin Gothic LT"/>
                <a:ea typeface="ITC Franklin Gothic LT"/>
                <a:cs typeface="ITC Franklin Gothic LT"/>
                <a:sym typeface="ITC Franklin Gothic LT"/>
              </a:rPr>
              <a:t>Il </a:t>
            </a:r>
            <a:r>
              <a:rPr lang="en-US" sz="2499" dirty="0" err="1">
                <a:solidFill>
                  <a:srgbClr val="000000"/>
                </a:solidFill>
                <a:latin typeface="ITC Franklin Gothic LT"/>
                <a:ea typeface="ITC Franklin Gothic LT"/>
                <a:cs typeface="ITC Franklin Gothic LT"/>
                <a:sym typeface="ITC Franklin Gothic LT"/>
              </a:rPr>
              <a:t>mio</a:t>
            </a:r>
            <a:r>
              <a:rPr lang="en-US" sz="2499" dirty="0">
                <a:solidFill>
                  <a:srgbClr val="000000"/>
                </a:solidFill>
                <a:latin typeface="ITC Franklin Gothic LT"/>
                <a:ea typeface="ITC Franklin Gothic LT"/>
                <a:cs typeface="ITC Franklin Gothic LT"/>
                <a:sym typeface="ITC Franklin Gothic LT"/>
              </a:rPr>
              <a:t> 2024 in FMD è </a:t>
            </a:r>
            <a:r>
              <a:rPr lang="en-US" sz="2499" dirty="0" err="1">
                <a:solidFill>
                  <a:srgbClr val="000000"/>
                </a:solidFill>
                <a:latin typeface="ITC Franklin Gothic LT"/>
                <a:ea typeface="ITC Franklin Gothic LT"/>
                <a:cs typeface="ITC Franklin Gothic LT"/>
                <a:sym typeface="ITC Franklin Gothic LT"/>
              </a:rPr>
              <a:t>stato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pieno</a:t>
            </a:r>
            <a:r>
              <a:rPr lang="en-US" sz="2499" dirty="0">
                <a:solidFill>
                  <a:srgbClr val="000000"/>
                </a:solidFill>
                <a:latin typeface="ITC Franklin Gothic LT"/>
                <a:ea typeface="ITC Franklin Gothic LT"/>
                <a:cs typeface="ITC Franklin Gothic LT"/>
                <a:sym typeface="ITC Franklin Gothic LT"/>
              </a:rPr>
              <a:t> di </a:t>
            </a:r>
            <a:r>
              <a:rPr lang="en-US" sz="2499" dirty="0" err="1">
                <a:solidFill>
                  <a:srgbClr val="000000"/>
                </a:solidFill>
                <a:latin typeface="ITC Franklin Gothic LT"/>
                <a:ea typeface="ITC Franklin Gothic LT"/>
                <a:cs typeface="ITC Franklin Gothic LT"/>
                <a:sym typeface="ITC Franklin Gothic LT"/>
              </a:rPr>
              <a:t>futuro</a:t>
            </a:r>
            <a:r>
              <a:rPr lang="en-US" sz="2499" dirty="0">
                <a:solidFill>
                  <a:srgbClr val="000000"/>
                </a:solidFill>
                <a:latin typeface="ITC Franklin Gothic LT"/>
                <a:ea typeface="ITC Franklin Gothic LT"/>
                <a:cs typeface="ITC Franklin Gothic LT"/>
                <a:sym typeface="ITC Franklin Gothic LT"/>
              </a:rPr>
              <a:t>, con un forte </a:t>
            </a:r>
            <a:r>
              <a:rPr lang="en-US" sz="2499" dirty="0" err="1">
                <a:solidFill>
                  <a:srgbClr val="000000"/>
                </a:solidFill>
                <a:latin typeface="ITC Franklin Gothic LT"/>
                <a:ea typeface="ITC Franklin Gothic LT"/>
                <a:cs typeface="ITC Franklin Gothic LT"/>
                <a:sym typeface="ITC Franklin Gothic LT"/>
              </a:rPr>
              <a:t>investimento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sulla</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progettazione</a:t>
            </a:r>
            <a:r>
              <a:rPr lang="en-US" sz="2499" dirty="0">
                <a:solidFill>
                  <a:srgbClr val="000000"/>
                </a:solidFill>
                <a:latin typeface="ITC Franklin Gothic LT"/>
                <a:ea typeface="ITC Franklin Gothic LT"/>
                <a:cs typeface="ITC Franklin Gothic LT"/>
                <a:sym typeface="ITC Franklin Gothic LT"/>
              </a:rPr>
              <a:t> (19 </a:t>
            </a:r>
            <a:r>
              <a:rPr lang="en-US" sz="2499" dirty="0" err="1">
                <a:solidFill>
                  <a:srgbClr val="000000"/>
                </a:solidFill>
                <a:latin typeface="ITC Franklin Gothic LT"/>
                <a:ea typeface="ITC Franklin Gothic LT"/>
                <a:cs typeface="ITC Franklin Gothic LT"/>
                <a:sym typeface="ITC Franklin Gothic LT"/>
              </a:rPr>
              <a:t>progetti</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presentati</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su</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bando</a:t>
            </a:r>
            <a:r>
              <a:rPr lang="en-US" sz="2499" dirty="0">
                <a:solidFill>
                  <a:srgbClr val="000000"/>
                </a:solidFill>
                <a:latin typeface="ITC Franklin Gothic LT"/>
                <a:ea typeface="ITC Franklin Gothic LT"/>
                <a:cs typeface="ITC Franklin Gothic LT"/>
                <a:sym typeface="ITC Franklin Gothic LT"/>
              </a:rPr>
              <a:t> e 9 </a:t>
            </a:r>
            <a:r>
              <a:rPr lang="en-US" sz="2499" dirty="0" err="1">
                <a:solidFill>
                  <a:srgbClr val="000000"/>
                </a:solidFill>
                <a:latin typeface="ITC Franklin Gothic LT"/>
                <a:ea typeface="ITC Franklin Gothic LT"/>
                <a:cs typeface="ITC Franklin Gothic LT"/>
                <a:sym typeface="ITC Franklin Gothic LT"/>
              </a:rPr>
              <a:t>approvati</a:t>
            </a:r>
            <a:r>
              <a:rPr lang="en-US" sz="2499" dirty="0">
                <a:solidFill>
                  <a:srgbClr val="000000"/>
                </a:solidFill>
                <a:latin typeface="ITC Franklin Gothic LT"/>
                <a:ea typeface="ITC Franklin Gothic LT"/>
                <a:cs typeface="ITC Franklin Gothic LT"/>
                <a:sym typeface="ITC Franklin Gothic LT"/>
              </a:rPr>
              <a:t>). </a:t>
            </a:r>
          </a:p>
          <a:p>
            <a:pPr algn="just">
              <a:lnSpc>
                <a:spcPts val="3499"/>
              </a:lnSpc>
            </a:pPr>
            <a:endParaRPr lang="en-US" sz="2499" dirty="0">
              <a:solidFill>
                <a:srgbClr val="000000"/>
              </a:solidFill>
              <a:latin typeface="ITC Franklin Gothic LT"/>
              <a:ea typeface="ITC Franklin Gothic LT"/>
              <a:cs typeface="ITC Franklin Gothic LT"/>
              <a:sym typeface="ITC Franklin Gothic LT"/>
            </a:endParaRPr>
          </a:p>
          <a:p>
            <a:pPr algn="just">
              <a:lnSpc>
                <a:spcPts val="3499"/>
              </a:lnSpc>
            </a:pPr>
            <a:r>
              <a:rPr lang="en-US" sz="2499" dirty="0">
                <a:solidFill>
                  <a:srgbClr val="000000"/>
                </a:solidFill>
                <a:latin typeface="ITC Franklin Gothic LT"/>
                <a:ea typeface="ITC Franklin Gothic LT"/>
                <a:cs typeface="ITC Franklin Gothic LT"/>
                <a:sym typeface="ITC Franklin Gothic LT"/>
              </a:rPr>
              <a:t>Un </a:t>
            </a:r>
            <a:r>
              <a:rPr lang="en-US" sz="2499" dirty="0" err="1">
                <a:solidFill>
                  <a:srgbClr val="000000"/>
                </a:solidFill>
                <a:latin typeface="ITC Franklin Gothic LT"/>
                <a:ea typeface="ITC Franklin Gothic LT"/>
                <a:cs typeface="ITC Franklin Gothic LT"/>
                <a:sym typeface="ITC Franklin Gothic LT"/>
              </a:rPr>
              <a:t>futuro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che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inizia</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domani</a:t>
            </a:r>
            <a:r>
              <a:rPr lang="en-US" sz="2499" dirty="0">
                <a:solidFill>
                  <a:srgbClr val="000000"/>
                </a:solidFill>
                <a:latin typeface="ITC Franklin Gothic LT"/>
                <a:ea typeface="ITC Franklin Gothic LT"/>
                <a:cs typeface="ITC Franklin Gothic LT"/>
                <a:sym typeface="ITC Franklin Gothic LT"/>
              </a:rPr>
              <a:t>!       </a:t>
            </a:r>
          </a:p>
          <a:p>
            <a:pPr algn="just">
              <a:lnSpc>
                <a:spcPts val="3499"/>
              </a:lnSpc>
            </a:pPr>
            <a:endParaRPr lang="en-US" sz="2499" dirty="0">
              <a:solidFill>
                <a:srgbClr val="000000"/>
              </a:solidFill>
              <a:latin typeface="ITC Franklin Gothic LT"/>
              <a:ea typeface="ITC Franklin Gothic LT"/>
              <a:cs typeface="ITC Franklin Gothic LT"/>
              <a:sym typeface="ITC Franklin Gothic 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637482" y="3493174"/>
            <a:ext cx="13865388" cy="1119759"/>
          </a:xfrm>
          <a:prstGeom prst="rect">
            <a:avLst/>
          </a:prstGeom>
        </p:spPr>
        <p:txBody>
          <a:bodyPr lIns="0" tIns="0" rIns="0" bIns="0" rtlCol="0" anchor="t">
            <a:spAutoFit/>
          </a:bodyPr>
          <a:lstStyle/>
          <a:p>
            <a:pPr algn="l">
              <a:lnSpc>
                <a:spcPts val="7128"/>
              </a:lnSpc>
            </a:pPr>
            <a:r>
              <a:rPr lang="en-US" sz="6600" b="1" spc="-79">
                <a:solidFill>
                  <a:srgbClr val="000000"/>
                </a:solidFill>
                <a:latin typeface="Saffran Bold"/>
                <a:ea typeface="Saffran Bold"/>
                <a:cs typeface="Saffran Bold"/>
                <a:sym typeface="Saffran Bold"/>
              </a:rPr>
              <a:t>Il nostro 2024</a:t>
            </a:r>
          </a:p>
        </p:txBody>
      </p:sp>
      <p:grpSp>
        <p:nvGrpSpPr>
          <p:cNvPr id="4" name="Group 4"/>
          <p:cNvGrpSpPr/>
          <p:nvPr/>
        </p:nvGrpSpPr>
        <p:grpSpPr>
          <a:xfrm>
            <a:off x="12216915" y="-324612"/>
            <a:ext cx="6071085" cy="10936224"/>
            <a:chOff x="0" y="0"/>
            <a:chExt cx="8094780" cy="14581632"/>
          </a:xfrm>
        </p:grpSpPr>
        <p:sp>
          <p:nvSpPr>
            <p:cNvPr id="5" name="Freeform 5"/>
            <p:cNvSpPr/>
            <p:nvPr/>
          </p:nvSpPr>
          <p:spPr>
            <a:xfrm>
              <a:off x="0" y="0"/>
              <a:ext cx="8094780" cy="14581632"/>
            </a:xfrm>
            <a:custGeom>
              <a:avLst/>
              <a:gdLst/>
              <a:ahLst/>
              <a:cxnLst/>
              <a:rect l="l" t="t" r="r" b="b"/>
              <a:pathLst>
                <a:path w="8094780" h="14581632">
                  <a:moveTo>
                    <a:pt x="0" y="0"/>
                  </a:moveTo>
                  <a:lnTo>
                    <a:pt x="8094780" y="0"/>
                  </a:lnTo>
                  <a:lnTo>
                    <a:pt x="8094780" y="14581632"/>
                  </a:lnTo>
                  <a:lnTo>
                    <a:pt x="0" y="14581632"/>
                  </a:lnTo>
                  <a:lnTo>
                    <a:pt x="0" y="0"/>
                  </a:lnTo>
                  <a:close/>
                </a:path>
              </a:pathLst>
            </a:custGeom>
            <a:blipFill>
              <a:blip r:embed="rId3"/>
              <a:stretch>
                <a:fillRect l="-109078" r="-61294"/>
              </a:stretch>
            </a:blipFill>
          </p:spPr>
          <p:txBody>
            <a:bodyPr/>
            <a:lstStyle/>
            <a:p>
              <a:endParaRPr lang="it-IT"/>
            </a:p>
          </p:txBody>
        </p:sp>
      </p:grpSp>
      <p:grpSp>
        <p:nvGrpSpPr>
          <p:cNvPr id="6" name="Group 6"/>
          <p:cNvGrpSpPr/>
          <p:nvPr/>
        </p:nvGrpSpPr>
        <p:grpSpPr>
          <a:xfrm>
            <a:off x="271278" y="443734"/>
            <a:ext cx="2022298" cy="796345"/>
            <a:chOff x="0" y="0"/>
            <a:chExt cx="2696397" cy="1061793"/>
          </a:xfrm>
        </p:grpSpPr>
        <p:sp>
          <p:nvSpPr>
            <p:cNvPr id="7" name="Freeform 7"/>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4"/>
              <a:stretch>
                <a:fillRect t="-133" r="-2" b="-128"/>
              </a:stretch>
            </a:blipFill>
          </p:spPr>
          <p:txBody>
            <a:bodyPr/>
            <a:lstStyle/>
            <a:p>
              <a:endParaRPr lang="it-IT"/>
            </a:p>
          </p:txBody>
        </p:sp>
      </p:grpSp>
      <p:sp>
        <p:nvSpPr>
          <p:cNvPr id="8" name="TextBox 8"/>
          <p:cNvSpPr txBox="1"/>
          <p:nvPr/>
        </p:nvSpPr>
        <p:spPr>
          <a:xfrm>
            <a:off x="637482" y="5241297"/>
            <a:ext cx="11060775" cy="1292225"/>
          </a:xfrm>
          <a:prstGeom prst="rect">
            <a:avLst/>
          </a:prstGeom>
        </p:spPr>
        <p:txBody>
          <a:bodyPr lIns="0" tIns="0" rIns="0" bIns="0" rtlCol="0" anchor="t">
            <a:spAutoFit/>
          </a:bodyPr>
          <a:lstStyle/>
          <a:p>
            <a:pPr algn="l">
              <a:lnSpc>
                <a:spcPts val="4900"/>
              </a:lnSpc>
            </a:pPr>
            <a:r>
              <a:rPr lang="en-US" sz="3500">
                <a:solidFill>
                  <a:srgbClr val="000000"/>
                </a:solidFill>
                <a:latin typeface="ITC Franklin Gothic LT"/>
                <a:ea typeface="ITC Franklin Gothic LT"/>
                <a:cs typeface="ITC Franklin Gothic LT"/>
                <a:sym typeface="ITC Franklin Gothic LT"/>
              </a:rPr>
              <a:t>Lo raccontiamo con una parola e una frase significativa </a:t>
            </a:r>
          </a:p>
          <a:p>
            <a:pPr algn="l">
              <a:lnSpc>
                <a:spcPts val="4900"/>
              </a:lnSpc>
            </a:pPr>
            <a:r>
              <a:rPr lang="en-US" sz="3500">
                <a:solidFill>
                  <a:srgbClr val="000000"/>
                </a:solidFill>
                <a:latin typeface="ITC Franklin Gothic LT"/>
                <a:ea typeface="ITC Franklin Gothic LT"/>
                <a:cs typeface="ITC Franklin Gothic LT"/>
                <a:sym typeface="ITC Franklin Gothic LT"/>
              </a:rPr>
              <a:t>per ciascuno di noi.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12925044" y="0"/>
            <a:ext cx="5362956" cy="5468112"/>
            <a:chOff x="0" y="0"/>
            <a:chExt cx="7498370" cy="7645397"/>
          </a:xfrm>
        </p:grpSpPr>
        <p:sp>
          <p:nvSpPr>
            <p:cNvPr id="4" name="Freeform 4"/>
            <p:cNvSpPr/>
            <p:nvPr/>
          </p:nvSpPr>
          <p:spPr>
            <a:xfrm>
              <a:off x="0" y="0"/>
              <a:ext cx="7498370" cy="7645397"/>
            </a:xfrm>
            <a:custGeom>
              <a:avLst/>
              <a:gdLst/>
              <a:ahLst/>
              <a:cxnLst/>
              <a:rect l="l" t="t" r="r" b="b"/>
              <a:pathLst>
                <a:path w="7498370" h="7645397">
                  <a:moveTo>
                    <a:pt x="0" y="0"/>
                  </a:moveTo>
                  <a:lnTo>
                    <a:pt x="7498370" y="0"/>
                  </a:lnTo>
                  <a:lnTo>
                    <a:pt x="7498370" y="7645397"/>
                  </a:lnTo>
                  <a:lnTo>
                    <a:pt x="0" y="7645397"/>
                  </a:lnTo>
                  <a:lnTo>
                    <a:pt x="0" y="0"/>
                  </a:lnTo>
                  <a:close/>
                </a:path>
              </a:pathLst>
            </a:custGeom>
            <a:blipFill>
              <a:blip r:embed="rId3"/>
              <a:stretch>
                <a:fillRect l="-26470" r="-26470"/>
              </a:stretch>
            </a:blipFill>
          </p:spPr>
          <p:txBody>
            <a:bodyPr/>
            <a:lstStyle/>
            <a:p>
              <a:endParaRPr lang="it-IT"/>
            </a:p>
          </p:txBody>
        </p:sp>
      </p:grpSp>
      <p:grpSp>
        <p:nvGrpSpPr>
          <p:cNvPr id="5" name="Group 5"/>
          <p:cNvGrpSpPr/>
          <p:nvPr/>
        </p:nvGrpSpPr>
        <p:grpSpPr>
          <a:xfrm>
            <a:off x="271278" y="443734"/>
            <a:ext cx="2022298" cy="796345"/>
            <a:chOff x="0" y="0"/>
            <a:chExt cx="2696397" cy="1061793"/>
          </a:xfrm>
        </p:grpSpPr>
        <p:sp>
          <p:nvSpPr>
            <p:cNvPr id="6" name="Freeform 6"/>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4"/>
              <a:stretch>
                <a:fillRect t="-133" r="-2" b="-128"/>
              </a:stretch>
            </a:blipFill>
          </p:spPr>
          <p:txBody>
            <a:bodyPr/>
            <a:lstStyle/>
            <a:p>
              <a:endParaRPr lang="it-IT"/>
            </a:p>
          </p:txBody>
        </p:sp>
      </p:grpSp>
      <p:grpSp>
        <p:nvGrpSpPr>
          <p:cNvPr id="7" name="Group 7"/>
          <p:cNvGrpSpPr/>
          <p:nvPr/>
        </p:nvGrpSpPr>
        <p:grpSpPr>
          <a:xfrm>
            <a:off x="12925044" y="5152578"/>
            <a:ext cx="5362956" cy="5134422"/>
            <a:chOff x="0" y="0"/>
            <a:chExt cx="7150608" cy="6845896"/>
          </a:xfrm>
        </p:grpSpPr>
        <p:sp>
          <p:nvSpPr>
            <p:cNvPr id="8" name="Freeform 8"/>
            <p:cNvSpPr/>
            <p:nvPr/>
          </p:nvSpPr>
          <p:spPr>
            <a:xfrm>
              <a:off x="0" y="0"/>
              <a:ext cx="7150608" cy="6845896"/>
            </a:xfrm>
            <a:custGeom>
              <a:avLst/>
              <a:gdLst/>
              <a:ahLst/>
              <a:cxnLst/>
              <a:rect l="l" t="t" r="r" b="b"/>
              <a:pathLst>
                <a:path w="7150608" h="6845896">
                  <a:moveTo>
                    <a:pt x="0" y="0"/>
                  </a:moveTo>
                  <a:lnTo>
                    <a:pt x="7150608" y="0"/>
                  </a:lnTo>
                  <a:lnTo>
                    <a:pt x="7150608" y="6845896"/>
                  </a:lnTo>
                  <a:lnTo>
                    <a:pt x="0" y="6845896"/>
                  </a:lnTo>
                  <a:lnTo>
                    <a:pt x="0" y="0"/>
                  </a:lnTo>
                  <a:close/>
                </a:path>
              </a:pathLst>
            </a:custGeom>
            <a:blipFill>
              <a:blip r:embed="rId5"/>
              <a:stretch>
                <a:fillRect l="-21803" r="-21803"/>
              </a:stretch>
            </a:blipFill>
          </p:spPr>
          <p:txBody>
            <a:bodyPr/>
            <a:lstStyle/>
            <a:p>
              <a:endParaRPr lang="it-IT"/>
            </a:p>
          </p:txBody>
        </p:sp>
      </p:grpSp>
      <p:sp>
        <p:nvSpPr>
          <p:cNvPr id="9" name="TextBox 9"/>
          <p:cNvSpPr txBox="1"/>
          <p:nvPr/>
        </p:nvSpPr>
        <p:spPr>
          <a:xfrm>
            <a:off x="271278" y="3041180"/>
            <a:ext cx="12448004" cy="2024634"/>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128"/>
              </a:lnSpc>
            </a:pPr>
            <a:r>
              <a:rPr lang="en-US" sz="6600" b="1" spc="-79">
                <a:solidFill>
                  <a:srgbClr val="9A2136"/>
                </a:solidFill>
                <a:latin typeface="Saffran Bold"/>
                <a:ea typeface="Saffran Bold"/>
                <a:cs typeface="Saffran Bold"/>
                <a:sym typeface="Saffran Bold"/>
              </a:rPr>
              <a:t>Palestra</a:t>
            </a:r>
          </a:p>
        </p:txBody>
      </p:sp>
      <p:sp>
        <p:nvSpPr>
          <p:cNvPr id="10" name="TextBox 10"/>
          <p:cNvSpPr txBox="1"/>
          <p:nvPr/>
        </p:nvSpPr>
        <p:spPr>
          <a:xfrm>
            <a:off x="9982200" y="8877300"/>
            <a:ext cx="1358313" cy="448841"/>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ITC Franklin Gothic LT Semi-Bold"/>
                <a:ea typeface="ITC Franklin Gothic LT Semi-Bold"/>
                <a:cs typeface="ITC Franklin Gothic LT Semi-Bold"/>
                <a:sym typeface="ITC Franklin Gothic LT Semi-Bold"/>
              </a:rPr>
              <a:t>Vincenzo</a:t>
            </a:r>
          </a:p>
        </p:txBody>
      </p:sp>
      <p:sp>
        <p:nvSpPr>
          <p:cNvPr id="11" name="TextBox 11"/>
          <p:cNvSpPr txBox="1"/>
          <p:nvPr/>
        </p:nvSpPr>
        <p:spPr>
          <a:xfrm>
            <a:off x="271278" y="5251405"/>
            <a:ext cx="11069235" cy="3974613"/>
          </a:xfrm>
          <a:prstGeom prst="rect">
            <a:avLst/>
          </a:prstGeom>
        </p:spPr>
        <p:txBody>
          <a:bodyPr lIns="0" tIns="0" rIns="0" bIns="0" rtlCol="0" anchor="t">
            <a:spAutoFit/>
          </a:bodyPr>
          <a:lstStyle/>
          <a:p>
            <a:pPr algn="just">
              <a:lnSpc>
                <a:spcPts val="3499"/>
              </a:lnSpc>
            </a:pPr>
            <a:r>
              <a:rPr lang="en-US" sz="2499" dirty="0" err="1">
                <a:solidFill>
                  <a:srgbClr val="000000"/>
                </a:solidFill>
                <a:latin typeface="ITC Franklin Gothic LT"/>
                <a:ea typeface="ITC Franklin Gothic LT"/>
                <a:cs typeface="ITC Franklin Gothic LT"/>
                <a:sym typeface="ITC Franklin Gothic LT"/>
              </a:rPr>
              <a:t>Quest’anno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lavorativo</a:t>
            </a:r>
            <a:r>
              <a:rPr lang="en-US" sz="2499" dirty="0">
                <a:solidFill>
                  <a:srgbClr val="000000"/>
                </a:solidFill>
                <a:latin typeface="ITC Franklin Gothic LT"/>
                <a:ea typeface="ITC Franklin Gothic LT"/>
                <a:cs typeface="ITC Franklin Gothic LT"/>
                <a:sym typeface="ITC Franklin Gothic LT"/>
              </a:rPr>
              <a:t> è </a:t>
            </a:r>
            <a:r>
              <a:rPr lang="en-US" sz="2499" dirty="0" err="1">
                <a:solidFill>
                  <a:srgbClr val="000000"/>
                </a:solidFill>
                <a:latin typeface="ITC Franklin Gothic LT"/>
                <a:ea typeface="ITC Franklin Gothic LT"/>
                <a:cs typeface="ITC Franklin Gothic LT"/>
                <a:sym typeface="ITC Franklin Gothic LT"/>
              </a:rPr>
              <a:t>stato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una</a:t>
            </a:r>
            <a:r>
              <a:rPr lang="en-US" sz="2499" dirty="0">
                <a:solidFill>
                  <a:srgbClr val="000000"/>
                </a:solidFill>
                <a:latin typeface="ITC Franklin Gothic LT"/>
                <a:ea typeface="ITC Franklin Gothic LT"/>
                <a:cs typeface="ITC Franklin Gothic LT"/>
                <a:sym typeface="ITC Franklin Gothic LT"/>
              </a:rPr>
              <a:t> palestra di </a:t>
            </a:r>
            <a:r>
              <a:rPr lang="en-US" sz="2499" dirty="0" err="1">
                <a:solidFill>
                  <a:srgbClr val="000000"/>
                </a:solidFill>
                <a:latin typeface="ITC Franklin Gothic LT"/>
                <a:ea typeface="ITC Franklin Gothic LT"/>
                <a:cs typeface="ITC Franklin Gothic LT"/>
                <a:sym typeface="ITC Franklin Gothic LT"/>
              </a:rPr>
              <a:t>esperienze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diversi</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contesti</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diversi</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ruoli</a:t>
            </a:r>
            <a:r>
              <a:rPr lang="en-US" sz="2499" dirty="0">
                <a:solidFill>
                  <a:srgbClr val="000000"/>
                </a:solidFill>
                <a:latin typeface="ITC Franklin Gothic LT"/>
                <a:ea typeface="ITC Franklin Gothic LT"/>
                <a:cs typeface="ITC Franklin Gothic LT"/>
                <a:sym typeface="ITC Franklin Gothic LT"/>
              </a:rPr>
              <a:t>, diverse </a:t>
            </a:r>
            <a:r>
              <a:rPr lang="en-US" sz="2499" dirty="0" err="1">
                <a:solidFill>
                  <a:srgbClr val="000000"/>
                </a:solidFill>
                <a:latin typeface="ITC Franklin Gothic LT"/>
                <a:ea typeface="ITC Franklin Gothic LT"/>
                <a:cs typeface="ITC Franklin Gothic LT"/>
                <a:sym typeface="ITC Franklin Gothic LT"/>
              </a:rPr>
              <a:t>funzioni</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che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hanno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richiesto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flessibilità</a:t>
            </a:r>
            <a:r>
              <a:rPr lang="en-US" sz="2499" dirty="0">
                <a:solidFill>
                  <a:srgbClr val="000000"/>
                </a:solidFill>
                <a:latin typeface="ITC Franklin Gothic LT"/>
                <a:ea typeface="ITC Franklin Gothic LT"/>
                <a:cs typeface="ITC Franklin Gothic LT"/>
                <a:sym typeface="ITC Franklin Gothic LT"/>
              </a:rPr>
              <a:t> e </a:t>
            </a:r>
            <a:r>
              <a:rPr lang="en-US" sz="2499" dirty="0" err="1">
                <a:solidFill>
                  <a:srgbClr val="000000"/>
                </a:solidFill>
                <a:latin typeface="ITC Franklin Gothic LT"/>
                <a:ea typeface="ITC Franklin Gothic LT"/>
                <a:cs typeface="ITC Franklin Gothic LT"/>
                <a:sym typeface="ITC Franklin Gothic LT"/>
              </a:rPr>
              <a:t>spirito</a:t>
            </a:r>
            <a:r>
              <a:rPr lang="en-US" sz="2499" dirty="0">
                <a:solidFill>
                  <a:srgbClr val="000000"/>
                </a:solidFill>
                <a:latin typeface="ITC Franklin Gothic LT"/>
                <a:ea typeface="ITC Franklin Gothic LT"/>
                <a:cs typeface="ITC Franklin Gothic LT"/>
                <a:sym typeface="ITC Franklin Gothic LT"/>
              </a:rPr>
              <a:t> di </a:t>
            </a:r>
            <a:r>
              <a:rPr lang="en-US" sz="2499" dirty="0" err="1">
                <a:solidFill>
                  <a:srgbClr val="000000"/>
                </a:solidFill>
                <a:latin typeface="ITC Franklin Gothic LT"/>
                <a:ea typeface="ITC Franklin Gothic LT"/>
                <a:cs typeface="ITC Franklin Gothic LT"/>
                <a:sym typeface="ITC Franklin Gothic LT"/>
              </a:rPr>
              <a:t>adattamento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Gli</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incontri</a:t>
            </a:r>
            <a:r>
              <a:rPr lang="en-US" sz="2499" dirty="0">
                <a:solidFill>
                  <a:srgbClr val="000000"/>
                </a:solidFill>
                <a:latin typeface="ITC Franklin Gothic LT"/>
                <a:ea typeface="ITC Franklin Gothic LT"/>
                <a:cs typeface="ITC Franklin Gothic LT"/>
                <a:sym typeface="ITC Franklin Gothic LT"/>
              </a:rPr>
              <a:t> con le </a:t>
            </a:r>
            <a:r>
              <a:rPr lang="en-US" sz="2499" dirty="0" err="1">
                <a:solidFill>
                  <a:srgbClr val="000000"/>
                </a:solidFill>
                <a:latin typeface="ITC Franklin Gothic LT"/>
                <a:ea typeface="ITC Franklin Gothic LT"/>
                <a:cs typeface="ITC Franklin Gothic LT"/>
                <a:sym typeface="ITC Franklin Gothic LT"/>
              </a:rPr>
              <a:t>persone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sul</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territorio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hanno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rappresentato</a:t>
            </a:r>
            <a:r>
              <a:rPr lang="en-US" sz="2499" dirty="0">
                <a:solidFill>
                  <a:srgbClr val="000000"/>
                </a:solidFill>
                <a:latin typeface="ITC Franklin Gothic LT"/>
                <a:ea typeface="ITC Franklin Gothic LT"/>
                <a:cs typeface="ITC Franklin Gothic LT"/>
                <a:sym typeface="ITC Franklin Gothic LT"/>
              </a:rPr>
              <a:t> un </a:t>
            </a:r>
            <a:r>
              <a:rPr lang="en-US" sz="2499" dirty="0" err="1">
                <a:solidFill>
                  <a:srgbClr val="000000"/>
                </a:solidFill>
                <a:latin typeface="ITC Franklin Gothic LT"/>
                <a:ea typeface="ITC Franklin Gothic LT"/>
                <a:cs typeface="ITC Franklin Gothic LT"/>
                <a:sym typeface="ITC Franklin Gothic LT"/>
              </a:rPr>
              <a:t>aspetto</a:t>
            </a:r>
            <a:r>
              <a:rPr lang="en-US" sz="2499" dirty="0">
                <a:solidFill>
                  <a:srgbClr val="000000"/>
                </a:solidFill>
                <a:latin typeface="ITC Franklin Gothic LT"/>
                <a:ea typeface="ITC Franklin Gothic LT"/>
                <a:cs typeface="ITC Franklin Gothic LT"/>
                <a:sym typeface="ITC Franklin Gothic LT"/>
              </a:rPr>
              <a:t> molto </a:t>
            </a:r>
            <a:r>
              <a:rPr lang="en-US" sz="2499" dirty="0" err="1">
                <a:solidFill>
                  <a:srgbClr val="000000"/>
                </a:solidFill>
                <a:latin typeface="ITC Franklin Gothic LT"/>
                <a:ea typeface="ITC Franklin Gothic LT"/>
                <a:cs typeface="ITC Franklin Gothic LT"/>
                <a:sym typeface="ITC Franklin Gothic LT"/>
              </a:rPr>
              <a:t>positivo</a:t>
            </a:r>
            <a:r>
              <a:rPr lang="en-US" sz="2499" dirty="0">
                <a:solidFill>
                  <a:srgbClr val="000000"/>
                </a:solidFill>
                <a:latin typeface="ITC Franklin Gothic LT"/>
                <a:ea typeface="ITC Franklin Gothic LT"/>
                <a:cs typeface="ITC Franklin Gothic LT"/>
                <a:sym typeface="ITC Franklin Gothic LT"/>
              </a:rPr>
              <a:t> e </a:t>
            </a:r>
            <a:r>
              <a:rPr lang="en-US" sz="2499" dirty="0" err="1">
                <a:solidFill>
                  <a:srgbClr val="000000"/>
                </a:solidFill>
                <a:latin typeface="ITC Franklin Gothic LT"/>
                <a:ea typeface="ITC Franklin Gothic LT"/>
                <a:cs typeface="ITC Franklin Gothic LT"/>
                <a:sym typeface="ITC Franklin Gothic LT"/>
              </a:rPr>
              <a:t>arricchente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Alcune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situazioni</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hanno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richiesto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attenzione</a:t>
            </a:r>
            <a:r>
              <a:rPr lang="en-US" sz="2499" dirty="0">
                <a:solidFill>
                  <a:srgbClr val="000000"/>
                </a:solidFill>
                <a:latin typeface="ITC Franklin Gothic LT"/>
                <a:ea typeface="ITC Franklin Gothic LT"/>
                <a:cs typeface="ITC Franklin Gothic LT"/>
                <a:sym typeface="ITC Franklin Gothic LT"/>
              </a:rPr>
              <a:t> e </a:t>
            </a:r>
            <a:r>
              <a:rPr lang="en-US" sz="2499" dirty="0" err="1">
                <a:solidFill>
                  <a:srgbClr val="000000"/>
                </a:solidFill>
                <a:latin typeface="ITC Franklin Gothic LT"/>
                <a:ea typeface="ITC Franklin Gothic LT"/>
                <a:cs typeface="ITC Franklin Gothic LT"/>
                <a:sym typeface="ITC Franklin Gothic LT"/>
              </a:rPr>
              <a:t>riflessione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offrendo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opportunità</a:t>
            </a:r>
            <a:r>
              <a:rPr lang="en-US" sz="2499" dirty="0">
                <a:solidFill>
                  <a:srgbClr val="000000"/>
                </a:solidFill>
                <a:latin typeface="ITC Franklin Gothic LT"/>
                <a:ea typeface="ITC Franklin Gothic LT"/>
                <a:cs typeface="ITC Franklin Gothic LT"/>
                <a:sym typeface="ITC Franklin Gothic LT"/>
              </a:rPr>
              <a:t> di </a:t>
            </a:r>
            <a:r>
              <a:rPr lang="en-US" sz="2499" dirty="0" err="1">
                <a:solidFill>
                  <a:srgbClr val="000000"/>
                </a:solidFill>
                <a:latin typeface="ITC Franklin Gothic LT"/>
                <a:ea typeface="ITC Franklin Gothic LT"/>
                <a:cs typeface="ITC Franklin Gothic LT"/>
                <a:sym typeface="ITC Franklin Gothic LT"/>
              </a:rPr>
              <a:t>crescita</a:t>
            </a:r>
            <a:r>
              <a:rPr lang="en-US" sz="2499" dirty="0">
                <a:solidFill>
                  <a:srgbClr val="000000"/>
                </a:solidFill>
                <a:latin typeface="ITC Franklin Gothic LT"/>
                <a:ea typeface="ITC Franklin Gothic LT"/>
                <a:cs typeface="ITC Franklin Gothic LT"/>
                <a:sym typeface="ITC Franklin Gothic LT"/>
              </a:rPr>
              <a:t> e </a:t>
            </a:r>
            <a:r>
              <a:rPr lang="en-US" sz="2499" dirty="0" err="1">
                <a:solidFill>
                  <a:srgbClr val="000000"/>
                </a:solidFill>
                <a:latin typeface="ITC Franklin Gothic LT"/>
                <a:ea typeface="ITC Franklin Gothic LT"/>
                <a:cs typeface="ITC Franklin Gothic LT"/>
                <a:sym typeface="ITC Franklin Gothic LT"/>
              </a:rPr>
              <a:t>miglioramento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Diventa</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sempre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più</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fondamentale</a:t>
            </a:r>
            <a:r>
              <a:rPr lang="en-US" sz="2499" dirty="0">
                <a:solidFill>
                  <a:srgbClr val="000000"/>
                </a:solidFill>
                <a:latin typeface="ITC Franklin Gothic LT"/>
                <a:ea typeface="ITC Franklin Gothic LT"/>
                <a:cs typeface="ITC Franklin Gothic LT"/>
                <a:sym typeface="ITC Franklin Gothic LT"/>
              </a:rPr>
              <a:t> un </a:t>
            </a:r>
            <a:r>
              <a:rPr lang="en-US" sz="2499" dirty="0" err="1">
                <a:solidFill>
                  <a:srgbClr val="000000"/>
                </a:solidFill>
                <a:latin typeface="ITC Franklin Gothic LT"/>
                <a:ea typeface="ITC Franklin Gothic LT"/>
                <a:cs typeface="ITC Franklin Gothic LT"/>
                <a:sym typeface="ITC Franklin Gothic LT"/>
              </a:rPr>
              <a:t>confronto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sano</a:t>
            </a:r>
            <a:r>
              <a:rPr lang="en-US" sz="2499" dirty="0">
                <a:solidFill>
                  <a:srgbClr val="000000"/>
                </a:solidFill>
                <a:latin typeface="ITC Franklin Gothic LT"/>
                <a:ea typeface="ITC Franklin Gothic LT"/>
                <a:cs typeface="ITC Franklin Gothic LT"/>
                <a:sym typeface="ITC Franklin Gothic LT"/>
              </a:rPr>
              <a:t> e </a:t>
            </a:r>
            <a:r>
              <a:rPr lang="en-US" sz="2499" dirty="0" err="1">
                <a:solidFill>
                  <a:srgbClr val="000000"/>
                </a:solidFill>
                <a:latin typeface="ITC Franklin Gothic LT"/>
                <a:ea typeface="ITC Franklin Gothic LT"/>
                <a:cs typeface="ITC Franklin Gothic LT"/>
                <a:sym typeface="ITC Franklin Gothic LT"/>
              </a:rPr>
              <a:t>costruttivo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che</a:t>
            </a:r>
            <a:r>
              <a:rPr lang="en-US" sz="2499" dirty="0">
                <a:solidFill>
                  <a:srgbClr val="000000"/>
                </a:solidFill>
                <a:latin typeface="ITC Franklin Gothic LT"/>
                <a:ea typeface="ITC Franklin Gothic LT"/>
                <a:cs typeface="ITC Franklin Gothic LT"/>
                <a:sym typeface="ITC Franklin Gothic LT"/>
              </a:rPr>
              <a:t> ci </a:t>
            </a:r>
            <a:r>
              <a:rPr lang="en-US" sz="2499" dirty="0" err="1">
                <a:solidFill>
                  <a:srgbClr val="000000"/>
                </a:solidFill>
                <a:latin typeface="ITC Franklin Gothic LT"/>
                <a:ea typeface="ITC Franklin Gothic LT"/>
                <a:cs typeface="ITC Franklin Gothic LT"/>
                <a:sym typeface="ITC Franklin Gothic LT"/>
              </a:rPr>
              <a:t>permetta</a:t>
            </a:r>
            <a:r>
              <a:rPr lang="en-US" sz="2499" dirty="0">
                <a:solidFill>
                  <a:srgbClr val="000000"/>
                </a:solidFill>
                <a:latin typeface="ITC Franklin Gothic LT"/>
                <a:ea typeface="ITC Franklin Gothic LT"/>
                <a:cs typeface="ITC Franklin Gothic LT"/>
                <a:sym typeface="ITC Franklin Gothic LT"/>
              </a:rPr>
              <a:t> di </a:t>
            </a:r>
            <a:r>
              <a:rPr lang="en-US" sz="2499" dirty="0" err="1">
                <a:solidFill>
                  <a:srgbClr val="000000"/>
                </a:solidFill>
                <a:latin typeface="ITC Franklin Gothic LT"/>
                <a:ea typeface="ITC Franklin Gothic LT"/>
                <a:cs typeface="ITC Franklin Gothic LT"/>
                <a:sym typeface="ITC Franklin Gothic LT"/>
              </a:rPr>
              <a:t>strutturarci</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maggiormente</a:t>
            </a:r>
            <a:r>
              <a:rPr lang="en-US" sz="2499" dirty="0">
                <a:solidFill>
                  <a:srgbClr val="000000"/>
                </a:solidFill>
                <a:latin typeface="ITC Franklin Gothic LT"/>
                <a:ea typeface="ITC Franklin Gothic LT"/>
                <a:cs typeface="ITC Franklin Gothic LT"/>
                <a:sym typeface="ITC Franklin Gothic LT"/>
              </a:rPr>
              <a:t> in </a:t>
            </a:r>
            <a:r>
              <a:rPr lang="en-US" sz="2499" dirty="0" err="1">
                <a:solidFill>
                  <a:srgbClr val="000000"/>
                </a:solidFill>
                <a:latin typeface="ITC Franklin Gothic LT"/>
                <a:ea typeface="ITC Franklin Gothic LT"/>
                <a:cs typeface="ITC Franklin Gothic LT"/>
                <a:sym typeface="ITC Franklin Gothic LT"/>
              </a:rPr>
              <a:t>linea</a:t>
            </a:r>
            <a:r>
              <a:rPr lang="en-US" sz="2499" dirty="0">
                <a:solidFill>
                  <a:srgbClr val="000000"/>
                </a:solidFill>
                <a:latin typeface="ITC Franklin Gothic LT"/>
                <a:ea typeface="ITC Franklin Gothic LT"/>
                <a:cs typeface="ITC Franklin Gothic LT"/>
                <a:sym typeface="ITC Franklin Gothic LT"/>
              </a:rPr>
              <a:t> con </a:t>
            </a:r>
            <a:r>
              <a:rPr lang="en-US" sz="2499" dirty="0" err="1">
                <a:solidFill>
                  <a:srgbClr val="000000"/>
                </a:solidFill>
                <a:latin typeface="ITC Franklin Gothic LT"/>
                <a:ea typeface="ITC Franklin Gothic LT"/>
                <a:cs typeface="ITC Franklin Gothic LT"/>
                <a:sym typeface="ITC Franklin Gothic LT"/>
              </a:rPr>
              <a:t>l’evoluzione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che</a:t>
            </a:r>
            <a:r>
              <a:rPr lang="en-US" sz="2499" dirty="0">
                <a:solidFill>
                  <a:srgbClr val="000000"/>
                </a:solidFill>
                <a:latin typeface="ITC Franklin Gothic LT"/>
                <a:ea typeface="ITC Franklin Gothic LT"/>
                <a:cs typeface="ITC Franklin Gothic LT"/>
                <a:sym typeface="ITC Franklin Gothic LT"/>
              </a:rPr>
              <a:t> la Fondazione </a:t>
            </a:r>
            <a:r>
              <a:rPr lang="en-US" sz="2499" dirty="0" err="1">
                <a:solidFill>
                  <a:srgbClr val="000000"/>
                </a:solidFill>
                <a:latin typeface="ITC Franklin Gothic LT"/>
                <a:ea typeface="ITC Franklin Gothic LT"/>
                <a:cs typeface="ITC Franklin Gothic LT"/>
                <a:sym typeface="ITC Franklin Gothic LT"/>
              </a:rPr>
              <a:t>sta</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vivendo</a:t>
            </a:r>
            <a:r>
              <a:rPr lang="en-US" sz="2499" dirty="0">
                <a:solidFill>
                  <a:srgbClr val="000000"/>
                </a:solidFill>
                <a:latin typeface="ITC Franklin Gothic LT"/>
                <a:ea typeface="ITC Franklin Gothic LT"/>
                <a:cs typeface="ITC Franklin Gothic LT"/>
                <a:sym typeface="ITC Franklin Gothic LT"/>
              </a:rPr>
              <a:t>.</a:t>
            </a:r>
          </a:p>
          <a:p>
            <a:pPr algn="just">
              <a:lnSpc>
                <a:spcPts val="3499"/>
              </a:lnSpc>
            </a:pPr>
            <a:endParaRPr lang="en-US" sz="2499" dirty="0">
              <a:solidFill>
                <a:srgbClr val="000000"/>
              </a:solidFill>
              <a:latin typeface="ITC Franklin Gothic LT"/>
              <a:ea typeface="ITC Franklin Gothic LT"/>
              <a:cs typeface="ITC Franklin Gothic LT"/>
              <a:sym typeface="ITC Franklin Gothic 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3041180"/>
            <a:ext cx="13865388" cy="2024634"/>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128"/>
              </a:lnSpc>
            </a:pPr>
            <a:r>
              <a:rPr lang="en-US" sz="6600" b="1" spc="-79">
                <a:solidFill>
                  <a:srgbClr val="9A2136"/>
                </a:solidFill>
                <a:latin typeface="Saffran Bold"/>
                <a:ea typeface="Saffran Bold"/>
                <a:cs typeface="Saffran Bold"/>
                <a:sym typeface="Saffran Bold"/>
              </a:rPr>
              <a:t>Rinascita</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sp>
        <p:nvSpPr>
          <p:cNvPr id="6" name="Freeform 6"/>
          <p:cNvSpPr/>
          <p:nvPr/>
        </p:nvSpPr>
        <p:spPr>
          <a:xfrm>
            <a:off x="12882041" y="0"/>
            <a:ext cx="6117825" cy="5143500"/>
          </a:xfrm>
          <a:custGeom>
            <a:avLst/>
            <a:gdLst/>
            <a:ahLst/>
            <a:cxnLst/>
            <a:rect l="l" t="t" r="r" b="b"/>
            <a:pathLst>
              <a:path w="6117825" h="5143500">
                <a:moveTo>
                  <a:pt x="0" y="0"/>
                </a:moveTo>
                <a:lnTo>
                  <a:pt x="6117825" y="0"/>
                </a:lnTo>
                <a:lnTo>
                  <a:pt x="6117825" y="5143500"/>
                </a:lnTo>
                <a:lnTo>
                  <a:pt x="0" y="5143500"/>
                </a:lnTo>
                <a:lnTo>
                  <a:pt x="0" y="0"/>
                </a:lnTo>
                <a:close/>
              </a:path>
            </a:pathLst>
          </a:custGeom>
          <a:blipFill>
            <a:blip r:embed="rId4"/>
            <a:stretch>
              <a:fillRect l="-12324" t="-2388" r="-8442" b="-5344"/>
            </a:stretch>
          </a:blipFill>
        </p:spPr>
        <p:txBody>
          <a:bodyPr/>
          <a:lstStyle/>
          <a:p>
            <a:endParaRPr lang="it-IT"/>
          </a:p>
        </p:txBody>
      </p:sp>
      <p:sp>
        <p:nvSpPr>
          <p:cNvPr id="7" name="Freeform 7"/>
          <p:cNvSpPr/>
          <p:nvPr/>
        </p:nvSpPr>
        <p:spPr>
          <a:xfrm>
            <a:off x="12882041" y="5143500"/>
            <a:ext cx="6438672" cy="5354987"/>
          </a:xfrm>
          <a:custGeom>
            <a:avLst/>
            <a:gdLst/>
            <a:ahLst/>
            <a:cxnLst/>
            <a:rect l="l" t="t" r="r" b="b"/>
            <a:pathLst>
              <a:path w="6438672" h="5354987">
                <a:moveTo>
                  <a:pt x="0" y="0"/>
                </a:moveTo>
                <a:lnTo>
                  <a:pt x="6438672" y="0"/>
                </a:lnTo>
                <a:lnTo>
                  <a:pt x="6438672" y="5354987"/>
                </a:lnTo>
                <a:lnTo>
                  <a:pt x="0" y="5354987"/>
                </a:lnTo>
                <a:lnTo>
                  <a:pt x="0" y="0"/>
                </a:lnTo>
                <a:close/>
              </a:path>
            </a:pathLst>
          </a:custGeom>
          <a:blipFill>
            <a:blip r:embed="rId5"/>
            <a:stretch>
              <a:fillRect l="-14395" t="-3159"/>
            </a:stretch>
          </a:blipFill>
        </p:spPr>
        <p:txBody>
          <a:bodyPr/>
          <a:lstStyle/>
          <a:p>
            <a:endParaRPr lang="it-IT"/>
          </a:p>
        </p:txBody>
      </p:sp>
      <p:sp>
        <p:nvSpPr>
          <p:cNvPr id="8" name="TextBox 8"/>
          <p:cNvSpPr txBox="1"/>
          <p:nvPr/>
        </p:nvSpPr>
        <p:spPr>
          <a:xfrm>
            <a:off x="10744201" y="9300402"/>
            <a:ext cx="1256268" cy="448841"/>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ITC Franklin Gothic LT Semi-Bold"/>
                <a:ea typeface="ITC Franklin Gothic LT Semi-Bold"/>
                <a:cs typeface="ITC Franklin Gothic LT Semi-Bold"/>
                <a:sym typeface="ITC Franklin Gothic LT Semi-Bold"/>
              </a:rPr>
              <a:t>Debora</a:t>
            </a:r>
          </a:p>
        </p:txBody>
      </p:sp>
      <p:sp>
        <p:nvSpPr>
          <p:cNvPr id="9" name="TextBox 9"/>
          <p:cNvSpPr txBox="1"/>
          <p:nvPr/>
        </p:nvSpPr>
        <p:spPr>
          <a:xfrm>
            <a:off x="229129" y="5195558"/>
            <a:ext cx="11771339" cy="3975100"/>
          </a:xfrm>
          <a:prstGeom prst="rect">
            <a:avLst/>
          </a:prstGeom>
        </p:spPr>
        <p:txBody>
          <a:bodyPr lIns="0" tIns="0" rIns="0" bIns="0" rtlCol="0" anchor="t">
            <a:spAutoFit/>
          </a:bodyPr>
          <a:lstStyle/>
          <a:p>
            <a:pPr algn="just">
              <a:lnSpc>
                <a:spcPts val="3499"/>
              </a:lnSpc>
            </a:pPr>
            <a:r>
              <a:rPr lang="en-US" sz="2499" spc="-27">
                <a:solidFill>
                  <a:srgbClr val="000000"/>
                </a:solidFill>
                <a:latin typeface="ITC Franklin Gothic LT"/>
                <a:ea typeface="ITC Franklin Gothic LT"/>
                <a:cs typeface="ITC Franklin Gothic LT"/>
                <a:sym typeface="ITC Franklin Gothic LT"/>
              </a:rPr>
              <a:t>Dopo anni di pausa, il 2024 è stato un anno di sfide e di ritorno alla piena realizzazione professionale. Due momenti in particolare sono stati per me significativi: Hacker vs Hacker, il primo evento a cui mi sono dedicata, che ha visto protagonisti studenti brillanti e appassionati di cybersecurity, con 700 partecipanti coinvolti. E poi, in un periodo non bellissimo al livello personale, l'Hackathon di Coding Girls per Ital.IA Lab a Cagliari, la mia (nuova) prima trasferta, dove 65 studenti e studentesse si sono sfidati e messo alla prova con la loro creatività. L’evento è stato un successo e per il territorio della Sardegna ha avuto un significato particolare. Speriamo che il prossimo anno possa regalarmi ancora più soddisfazioni!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271278" y="443734"/>
            <a:ext cx="2022298" cy="796345"/>
            <a:chOff x="0" y="0"/>
            <a:chExt cx="2696397" cy="1061793"/>
          </a:xfrm>
        </p:grpSpPr>
        <p:sp>
          <p:nvSpPr>
            <p:cNvPr id="4" name="Freeform 4"/>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sp>
        <p:nvSpPr>
          <p:cNvPr id="5" name="Freeform 5"/>
          <p:cNvSpPr/>
          <p:nvPr/>
        </p:nvSpPr>
        <p:spPr>
          <a:xfrm>
            <a:off x="12865961" y="0"/>
            <a:ext cx="5422039" cy="10287000"/>
          </a:xfrm>
          <a:custGeom>
            <a:avLst/>
            <a:gdLst/>
            <a:ahLst/>
            <a:cxnLst/>
            <a:rect l="l" t="t" r="r" b="b"/>
            <a:pathLst>
              <a:path w="5422039" h="10287000">
                <a:moveTo>
                  <a:pt x="0" y="0"/>
                </a:moveTo>
                <a:lnTo>
                  <a:pt x="5422039" y="0"/>
                </a:lnTo>
                <a:lnTo>
                  <a:pt x="5422039" y="10287000"/>
                </a:lnTo>
                <a:lnTo>
                  <a:pt x="0" y="10287000"/>
                </a:lnTo>
                <a:lnTo>
                  <a:pt x="0" y="0"/>
                </a:lnTo>
                <a:close/>
              </a:path>
            </a:pathLst>
          </a:custGeom>
          <a:blipFill>
            <a:blip r:embed="rId4"/>
            <a:stretch>
              <a:fillRect l="-16491" r="-10425"/>
            </a:stretch>
          </a:blipFill>
        </p:spPr>
        <p:txBody>
          <a:bodyPr/>
          <a:lstStyle/>
          <a:p>
            <a:endParaRPr lang="it-IT"/>
          </a:p>
        </p:txBody>
      </p:sp>
      <p:sp>
        <p:nvSpPr>
          <p:cNvPr id="6" name="TextBox 6"/>
          <p:cNvSpPr txBox="1"/>
          <p:nvPr/>
        </p:nvSpPr>
        <p:spPr>
          <a:xfrm>
            <a:off x="271278" y="3041180"/>
            <a:ext cx="13865388" cy="2024634"/>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128"/>
              </a:lnSpc>
            </a:pPr>
            <a:r>
              <a:rPr lang="en-US" sz="6600" b="1" spc="-79">
                <a:solidFill>
                  <a:srgbClr val="9A2136"/>
                </a:solidFill>
                <a:latin typeface="Saffran Bold"/>
                <a:ea typeface="Saffran Bold"/>
                <a:cs typeface="Saffran Bold"/>
                <a:sym typeface="Saffran Bold"/>
              </a:rPr>
              <a:t>Spaziale</a:t>
            </a:r>
          </a:p>
        </p:txBody>
      </p:sp>
      <p:sp>
        <p:nvSpPr>
          <p:cNvPr id="7" name="TextBox 7"/>
          <p:cNvSpPr txBox="1"/>
          <p:nvPr/>
        </p:nvSpPr>
        <p:spPr>
          <a:xfrm>
            <a:off x="10896600" y="9461500"/>
            <a:ext cx="1126240" cy="450796"/>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ITC Franklin Gothic LT Semi-Bold"/>
                <a:ea typeface="ITC Franklin Gothic LT Semi-Bold"/>
                <a:cs typeface="ITC Franklin Gothic LT Semi-Bold"/>
                <a:sym typeface="ITC Franklin Gothic LT Semi-Bold"/>
              </a:rPr>
              <a:t>Alberta</a:t>
            </a:r>
          </a:p>
        </p:txBody>
      </p:sp>
      <p:sp>
        <p:nvSpPr>
          <p:cNvPr id="8" name="TextBox 8"/>
          <p:cNvSpPr txBox="1"/>
          <p:nvPr/>
        </p:nvSpPr>
        <p:spPr>
          <a:xfrm>
            <a:off x="219604" y="5048250"/>
            <a:ext cx="11803236" cy="4413250"/>
          </a:xfrm>
          <a:prstGeom prst="rect">
            <a:avLst/>
          </a:prstGeom>
        </p:spPr>
        <p:txBody>
          <a:bodyPr lIns="0" tIns="0" rIns="0" bIns="0" rtlCol="0" anchor="t">
            <a:spAutoFit/>
          </a:bodyPr>
          <a:lstStyle/>
          <a:p>
            <a:pPr algn="just">
              <a:lnSpc>
                <a:spcPts val="3499"/>
              </a:lnSpc>
            </a:pPr>
            <a:r>
              <a:rPr lang="en-US" sz="2499" spc="-27">
                <a:solidFill>
                  <a:srgbClr val="000000"/>
                </a:solidFill>
                <a:latin typeface="ITC Franklin Gothic LT"/>
                <a:ea typeface="ITC Franklin Gothic LT"/>
                <a:cs typeface="ITC Franklin Gothic LT"/>
                <a:sym typeface="ITC Franklin Gothic LT"/>
              </a:rPr>
              <a:t>Come dice Carl Sagan, "Nel vasto universo, ogni stella è una possibilità, ogni idea una galassia". Questa è la sensazione di potenziale che FMD trasmette: un’infinità di opportunità da esplorare e trasformare in realtà.</a:t>
            </a:r>
          </a:p>
          <a:p>
            <a:pPr algn="just">
              <a:lnSpc>
                <a:spcPts val="3499"/>
              </a:lnSpc>
            </a:pPr>
            <a:endParaRPr lang="en-US" sz="2499" spc="-27">
              <a:solidFill>
                <a:srgbClr val="000000"/>
              </a:solidFill>
              <a:latin typeface="ITC Franklin Gothic LT"/>
              <a:ea typeface="ITC Franklin Gothic LT"/>
              <a:cs typeface="ITC Franklin Gothic LT"/>
              <a:sym typeface="ITC Franklin Gothic LT"/>
            </a:endParaRPr>
          </a:p>
          <a:p>
            <a:pPr algn="just">
              <a:lnSpc>
                <a:spcPts val="3499"/>
              </a:lnSpc>
            </a:pPr>
            <a:r>
              <a:rPr lang="en-US" sz="2499" spc="-27">
                <a:solidFill>
                  <a:srgbClr val="000000"/>
                </a:solidFill>
                <a:latin typeface="ITC Franklin Gothic LT"/>
                <a:ea typeface="ITC Franklin Gothic LT"/>
                <a:cs typeface="ITC Franklin Gothic LT"/>
                <a:sym typeface="ITC Franklin Gothic LT"/>
              </a:rPr>
              <a:t>Con i social media queste opportunità si diffondono e le storie che danno vita ai nostri progetti si amplificano: ogni post, video o notizia non è solo un contenuto, ma una finestra aperta sul valore umano e sociale di ciò che facciamo. </a:t>
            </a:r>
          </a:p>
          <a:p>
            <a:pPr algn="just">
              <a:lnSpc>
                <a:spcPts val="3499"/>
              </a:lnSpc>
            </a:pPr>
            <a:endParaRPr lang="en-US" sz="2499" spc="-27">
              <a:solidFill>
                <a:srgbClr val="000000"/>
              </a:solidFill>
              <a:latin typeface="ITC Franklin Gothic LT"/>
              <a:ea typeface="ITC Franklin Gothic LT"/>
              <a:cs typeface="ITC Franklin Gothic LT"/>
              <a:sym typeface="ITC Franklin Gothic LT"/>
            </a:endParaRPr>
          </a:p>
          <a:p>
            <a:pPr algn="just">
              <a:lnSpc>
                <a:spcPts val="3499"/>
              </a:lnSpc>
            </a:pPr>
            <a:r>
              <a:rPr lang="en-US" sz="2499" spc="-27">
                <a:solidFill>
                  <a:srgbClr val="000000"/>
                </a:solidFill>
                <a:latin typeface="ITC Franklin Gothic LT"/>
                <a:ea typeface="ITC Franklin Gothic LT"/>
                <a:cs typeface="ITC Franklin Gothic LT"/>
                <a:sym typeface="ITC Franklin Gothic LT"/>
              </a:rPr>
              <a:t>Tornando in FMD ho riscoperto il profondo senso di scopo che guida il mio lavoro, un lavoro che ha un impatto tangibile sulle persone e sulla comunità.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it-IT"/>
            </a:p>
          </p:txBody>
        </p:sp>
      </p:grpSp>
      <p:grpSp>
        <p:nvGrpSpPr>
          <p:cNvPr id="4" name="Group 4"/>
          <p:cNvGrpSpPr/>
          <p:nvPr/>
        </p:nvGrpSpPr>
        <p:grpSpPr>
          <a:xfrm rot="12504">
            <a:off x="5206398" y="8820114"/>
            <a:ext cx="7875205" cy="19050"/>
            <a:chOff x="0" y="0"/>
            <a:chExt cx="10500273" cy="25400"/>
          </a:xfrm>
        </p:grpSpPr>
        <p:sp>
          <p:nvSpPr>
            <p:cNvPr id="5" name="Freeform 5"/>
            <p:cNvSpPr/>
            <p:nvPr/>
          </p:nvSpPr>
          <p:spPr>
            <a:xfrm>
              <a:off x="0" y="0"/>
              <a:ext cx="10500233" cy="25400"/>
            </a:xfrm>
            <a:custGeom>
              <a:avLst/>
              <a:gdLst/>
              <a:ahLst/>
              <a:cxnLst/>
              <a:rect l="l" t="t" r="r" b="b"/>
              <a:pathLst>
                <a:path w="10500233" h="25400">
                  <a:moveTo>
                    <a:pt x="12700" y="0"/>
                  </a:moveTo>
                  <a:lnTo>
                    <a:pt x="10487533" y="0"/>
                  </a:lnTo>
                  <a:cubicBezTo>
                    <a:pt x="10494518" y="0"/>
                    <a:pt x="10500233" y="5715"/>
                    <a:pt x="10500233" y="12700"/>
                  </a:cubicBezTo>
                  <a:cubicBezTo>
                    <a:pt x="10500233" y="19685"/>
                    <a:pt x="10494518" y="25400"/>
                    <a:pt x="10487533" y="25400"/>
                  </a:cubicBezTo>
                  <a:lnTo>
                    <a:pt x="12700" y="25400"/>
                  </a:lnTo>
                  <a:cubicBezTo>
                    <a:pt x="5715" y="25400"/>
                    <a:pt x="0" y="19685"/>
                    <a:pt x="0" y="12700"/>
                  </a:cubicBezTo>
                  <a:cubicBezTo>
                    <a:pt x="0" y="5715"/>
                    <a:pt x="5715" y="0"/>
                    <a:pt x="12700" y="0"/>
                  </a:cubicBezTo>
                  <a:close/>
                </a:path>
              </a:pathLst>
            </a:custGeom>
            <a:solidFill>
              <a:srgbClr val="FFFFFF"/>
            </a:solidFill>
          </p:spPr>
          <p:txBody>
            <a:bodyPr/>
            <a:lstStyle/>
            <a:p>
              <a:endParaRPr lang="it-IT"/>
            </a:p>
          </p:txBody>
        </p:sp>
      </p:grpSp>
      <p:sp>
        <p:nvSpPr>
          <p:cNvPr id="6" name="TextBox 6"/>
          <p:cNvSpPr txBox="1"/>
          <p:nvPr/>
        </p:nvSpPr>
        <p:spPr>
          <a:xfrm>
            <a:off x="4304048" y="8973523"/>
            <a:ext cx="9679904" cy="355745"/>
          </a:xfrm>
          <a:prstGeom prst="rect">
            <a:avLst/>
          </a:prstGeom>
        </p:spPr>
        <p:txBody>
          <a:bodyPr lIns="0" tIns="0" rIns="0" bIns="0" rtlCol="0" anchor="t">
            <a:spAutoFit/>
          </a:bodyPr>
          <a:lstStyle/>
          <a:p>
            <a:pPr algn="ctr">
              <a:lnSpc>
                <a:spcPts val="2268"/>
              </a:lnSpc>
            </a:pPr>
            <a:r>
              <a:rPr lang="en-US" sz="2100" b="1" spc="-17">
                <a:solidFill>
                  <a:srgbClr val="FFFFFF"/>
                </a:solidFill>
                <a:latin typeface="ITC Franklin Gothic LT Semi-Bold"/>
                <a:ea typeface="ITC Franklin Gothic LT Semi-Bold"/>
                <a:cs typeface="ITC Franklin Gothic LT Semi-Bold"/>
                <a:sym typeface="ITC Franklin Gothic LT Semi-Bold"/>
              </a:rPr>
              <a:t>Fondazione Mondo Digitale</a:t>
            </a:r>
            <a:r>
              <a:rPr lang="en-US" sz="2100" spc="-17">
                <a:solidFill>
                  <a:srgbClr val="FFFFFF"/>
                </a:solidFill>
                <a:latin typeface="ITC Franklin Gothic LT"/>
                <a:ea typeface="ITC Franklin Gothic LT"/>
                <a:cs typeface="ITC Franklin Gothic LT"/>
                <a:sym typeface="ITC Franklin Gothic LT"/>
              </a:rPr>
              <a:t>  |  Roma - Milano - Torino</a:t>
            </a:r>
          </a:p>
        </p:txBody>
      </p:sp>
      <p:grpSp>
        <p:nvGrpSpPr>
          <p:cNvPr id="7" name="Group 7"/>
          <p:cNvGrpSpPr/>
          <p:nvPr/>
        </p:nvGrpSpPr>
        <p:grpSpPr>
          <a:xfrm>
            <a:off x="5435388" y="6122914"/>
            <a:ext cx="7000236" cy="2540038"/>
            <a:chOff x="0" y="0"/>
            <a:chExt cx="9333648" cy="3386717"/>
          </a:xfrm>
        </p:grpSpPr>
        <p:sp>
          <p:nvSpPr>
            <p:cNvPr id="8" name="Freeform 8"/>
            <p:cNvSpPr/>
            <p:nvPr/>
          </p:nvSpPr>
          <p:spPr>
            <a:xfrm>
              <a:off x="0" y="0"/>
              <a:ext cx="9333611" cy="3386709"/>
            </a:xfrm>
            <a:custGeom>
              <a:avLst/>
              <a:gdLst/>
              <a:ahLst/>
              <a:cxnLst/>
              <a:rect l="l" t="t" r="r" b="b"/>
              <a:pathLst>
                <a:path w="9333611" h="3386709">
                  <a:moveTo>
                    <a:pt x="0" y="0"/>
                  </a:moveTo>
                  <a:lnTo>
                    <a:pt x="9333611" y="0"/>
                  </a:lnTo>
                  <a:lnTo>
                    <a:pt x="9333611" y="3386709"/>
                  </a:lnTo>
                  <a:lnTo>
                    <a:pt x="0" y="3386709"/>
                  </a:lnTo>
                  <a:lnTo>
                    <a:pt x="0" y="0"/>
                  </a:lnTo>
                  <a:close/>
                </a:path>
              </a:pathLst>
            </a:custGeom>
            <a:blipFill>
              <a:blip r:embed="rId4"/>
              <a:stretch>
                <a:fillRect t="-47101" b="-47101"/>
              </a:stretch>
            </a:blipFill>
          </p:spPr>
          <p:txBody>
            <a:bodyPr/>
            <a:lstStyle/>
            <a:p>
              <a:endParaRPr lang="it-IT"/>
            </a:p>
          </p:txBody>
        </p:sp>
      </p:grpSp>
      <p:sp>
        <p:nvSpPr>
          <p:cNvPr id="9" name="TextBox 9"/>
          <p:cNvSpPr txBox="1"/>
          <p:nvPr/>
        </p:nvSpPr>
        <p:spPr>
          <a:xfrm>
            <a:off x="3820147" y="4144981"/>
            <a:ext cx="10647706" cy="1606513"/>
          </a:xfrm>
          <a:prstGeom prst="rect">
            <a:avLst/>
          </a:prstGeom>
        </p:spPr>
        <p:txBody>
          <a:bodyPr lIns="0" tIns="0" rIns="0" bIns="0" rtlCol="0" anchor="t">
            <a:spAutoFit/>
          </a:bodyPr>
          <a:lstStyle/>
          <a:p>
            <a:pPr algn="ctr">
              <a:lnSpc>
                <a:spcPts val="11200"/>
              </a:lnSpc>
            </a:pPr>
            <a:r>
              <a:rPr lang="en-US" sz="8000" b="1">
                <a:solidFill>
                  <a:srgbClr val="FFFFFF"/>
                </a:solidFill>
                <a:latin typeface="Saffran Bold"/>
                <a:ea typeface="Saffran Bold"/>
                <a:cs typeface="Saffran Bold"/>
                <a:sym typeface="Saffran Bold"/>
              </a:rPr>
              <a:t>Ancora un momento...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5802" y="0"/>
            <a:ext cx="985795" cy="388189"/>
            <a:chOff x="0" y="0"/>
            <a:chExt cx="2696397" cy="1061793"/>
          </a:xfrm>
        </p:grpSpPr>
        <p:sp>
          <p:nvSpPr>
            <p:cNvPr id="3" name="Freeform 3"/>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4"/>
              <a:stretch>
                <a:fillRect t="-133" r="-2" b="-128"/>
              </a:stretch>
            </a:blipFill>
          </p:spPr>
          <p:txBody>
            <a:bodyPr/>
            <a:lstStyle/>
            <a:p>
              <a:endParaRPr lang="it-IT"/>
            </a:p>
          </p:txBody>
        </p:sp>
      </p:grpSp>
      <p:sp>
        <p:nvSpPr>
          <p:cNvPr id="4" name="Freeform 4"/>
          <p:cNvSpPr/>
          <p:nvPr/>
        </p:nvSpPr>
        <p:spPr>
          <a:xfrm>
            <a:off x="0" y="0"/>
            <a:ext cx="5224218" cy="10287000"/>
          </a:xfrm>
          <a:custGeom>
            <a:avLst/>
            <a:gdLst/>
            <a:ahLst/>
            <a:cxnLst/>
            <a:rect l="l" t="t" r="r" b="b"/>
            <a:pathLst>
              <a:path w="5224218" h="10287000">
                <a:moveTo>
                  <a:pt x="0" y="0"/>
                </a:moveTo>
                <a:lnTo>
                  <a:pt x="5224218" y="0"/>
                </a:lnTo>
                <a:lnTo>
                  <a:pt x="5224218" y="10287000"/>
                </a:lnTo>
                <a:lnTo>
                  <a:pt x="0" y="10287000"/>
                </a:lnTo>
                <a:lnTo>
                  <a:pt x="0" y="0"/>
                </a:lnTo>
                <a:close/>
              </a:path>
            </a:pathLst>
          </a:custGeom>
          <a:blipFill>
            <a:blip r:embed="rId5"/>
            <a:stretch>
              <a:fillRect l="-57068" r="-39841"/>
            </a:stretch>
          </a:blipFill>
        </p:spPr>
        <p:txBody>
          <a:bodyPr/>
          <a:lstStyle/>
          <a:p>
            <a:endParaRPr lang="it-IT"/>
          </a:p>
        </p:txBody>
      </p:sp>
      <p:sp>
        <p:nvSpPr>
          <p:cNvPr id="5" name="TextBox 5"/>
          <p:cNvSpPr txBox="1"/>
          <p:nvPr/>
        </p:nvSpPr>
        <p:spPr>
          <a:xfrm>
            <a:off x="5847736" y="271463"/>
            <a:ext cx="5569603" cy="9725025"/>
          </a:xfrm>
          <a:prstGeom prst="rect">
            <a:avLst/>
          </a:prstGeom>
        </p:spPr>
        <p:txBody>
          <a:bodyPr lIns="0" tIns="0" rIns="0" bIns="0" rtlCol="0" anchor="t">
            <a:spAutoFit/>
          </a:bodyPr>
          <a:lstStyle/>
          <a:p>
            <a:pPr algn="just">
              <a:lnSpc>
                <a:spcPts val="2699"/>
              </a:lnSpc>
              <a:spcBef>
                <a:spcPct val="0"/>
              </a:spcBef>
            </a:pPr>
            <a:r>
              <a:rPr lang="en-US" sz="2499" spc="-27" dirty="0">
                <a:solidFill>
                  <a:srgbClr val="000000"/>
                </a:solidFill>
                <a:latin typeface="ITC Franklin Gothic LT"/>
                <a:ea typeface="ITC Franklin Gothic LT"/>
                <a:cs typeface="ITC Franklin Gothic LT"/>
                <a:sym typeface="ITC Franklin Gothic LT"/>
              </a:rPr>
              <a:t>Cari Mirta e Alfonso, e </a:t>
            </a:r>
            <a:r>
              <a:rPr lang="en-US" sz="2499" spc="-27" dirty="0" err="1">
                <a:solidFill>
                  <a:srgbClr val="000000"/>
                </a:solidFill>
                <a:latin typeface="ITC Franklin Gothic LT"/>
                <a:ea typeface="ITC Franklin Gothic LT"/>
                <a:cs typeface="ITC Franklin Gothic LT"/>
                <a:sym typeface="ITC Franklin Gothic LT"/>
              </a:rPr>
              <a:t>cari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noi</a:t>
            </a:r>
            <a:r>
              <a:rPr lang="en-US" sz="2499" spc="-27" dirty="0">
                <a:solidFill>
                  <a:srgbClr val="000000"/>
                </a:solidFill>
                <a:latin typeface="ITC Franklin Gothic LT"/>
                <a:ea typeface="ITC Franklin Gothic LT"/>
                <a:cs typeface="ITC Franklin Gothic LT"/>
                <a:sym typeface="ITC Franklin Gothic LT"/>
              </a:rPr>
              <a:t>,</a:t>
            </a:r>
          </a:p>
          <a:p>
            <a:pPr algn="just">
              <a:lnSpc>
                <a:spcPts val="2699"/>
              </a:lnSpc>
              <a:spcBef>
                <a:spcPct val="0"/>
              </a:spcBef>
            </a:pPr>
            <a:endParaRPr lang="en-US" sz="2499" spc="-27" dirty="0">
              <a:solidFill>
                <a:srgbClr val="000000"/>
              </a:solidFill>
              <a:latin typeface="ITC Franklin Gothic LT"/>
              <a:ea typeface="ITC Franklin Gothic LT"/>
              <a:cs typeface="ITC Franklin Gothic LT"/>
              <a:sym typeface="ITC Franklin Gothic LT"/>
            </a:endParaRPr>
          </a:p>
          <a:p>
            <a:pPr algn="just">
              <a:lnSpc>
                <a:spcPts val="2699"/>
              </a:lnSpc>
              <a:spcBef>
                <a:spcPct val="0"/>
              </a:spcBef>
            </a:pPr>
            <a:r>
              <a:rPr lang="en-US" sz="2499" spc="-27" dirty="0" err="1">
                <a:solidFill>
                  <a:srgbClr val="000000"/>
                </a:solidFill>
                <a:latin typeface="ITC Franklin Gothic LT"/>
                <a:ea typeface="ITC Franklin Gothic LT"/>
                <a:cs typeface="ITC Franklin Gothic LT"/>
                <a:sym typeface="ITC Franklin Gothic LT"/>
              </a:rPr>
              <a:t>oggi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siamo</a:t>
            </a:r>
            <a:r>
              <a:rPr lang="en-US" sz="2499" spc="-27" dirty="0">
                <a:solidFill>
                  <a:srgbClr val="000000"/>
                </a:solidFill>
                <a:latin typeface="ITC Franklin Gothic LT"/>
                <a:ea typeface="ITC Franklin Gothic LT"/>
                <a:cs typeface="ITC Franklin Gothic LT"/>
                <a:sym typeface="ITC Franklin Gothic LT"/>
              </a:rPr>
              <a:t> qui per </a:t>
            </a:r>
            <a:r>
              <a:rPr lang="en-US" sz="2499" spc="-27" dirty="0" err="1">
                <a:solidFill>
                  <a:srgbClr val="000000"/>
                </a:solidFill>
                <a:latin typeface="ITC Franklin Gothic LT"/>
                <a:ea typeface="ITC Franklin Gothic LT"/>
                <a:cs typeface="ITC Franklin Gothic LT"/>
                <a:sym typeface="ITC Franklin Gothic LT"/>
              </a:rPr>
              <a:t>riflettere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insieme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sul</a:t>
            </a:r>
            <a:r>
              <a:rPr lang="en-US" sz="2499" spc="-27" dirty="0">
                <a:solidFill>
                  <a:srgbClr val="000000"/>
                </a:solidFill>
                <a:latin typeface="ITC Franklin Gothic LT"/>
                <a:ea typeface="ITC Franklin Gothic LT"/>
                <a:cs typeface="ITC Franklin Gothic LT"/>
                <a:sym typeface="ITC Franklin Gothic LT"/>
              </a:rPr>
              <a:t> 2024, un anno </a:t>
            </a:r>
            <a:r>
              <a:rPr lang="en-US" sz="2499" spc="-27" dirty="0" err="1">
                <a:solidFill>
                  <a:srgbClr val="000000"/>
                </a:solidFill>
                <a:latin typeface="ITC Franklin Gothic LT"/>
                <a:ea typeface="ITC Franklin Gothic LT"/>
                <a:cs typeface="ITC Franklin Gothic LT"/>
                <a:sym typeface="ITC Franklin Gothic LT"/>
              </a:rPr>
              <a:t>straordinario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abbiamo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attraversato</a:t>
            </a:r>
            <a:r>
              <a:rPr lang="en-US" sz="2499" spc="-27" dirty="0">
                <a:solidFill>
                  <a:srgbClr val="000000"/>
                </a:solidFill>
                <a:latin typeface="ITC Franklin Gothic LT"/>
                <a:ea typeface="ITC Franklin Gothic LT"/>
                <a:cs typeface="ITC Franklin Gothic LT"/>
                <a:sym typeface="ITC Franklin Gothic LT"/>
              </a:rPr>
              <a:t> con </a:t>
            </a:r>
            <a:r>
              <a:rPr lang="en-US" sz="2499" spc="-27" dirty="0" err="1">
                <a:solidFill>
                  <a:srgbClr val="000000"/>
                </a:solidFill>
                <a:latin typeface="ITC Franklin Gothic LT"/>
                <a:ea typeface="ITC Franklin Gothic LT"/>
                <a:cs typeface="ITC Franklin Gothic LT"/>
                <a:sym typeface="ITC Franklin Gothic LT"/>
              </a:rPr>
              <a:t>determinazione</a:t>
            </a:r>
            <a:r>
              <a:rPr lang="en-US" sz="2499" spc="-27" dirty="0">
                <a:solidFill>
                  <a:srgbClr val="000000"/>
                </a:solidFill>
                <a:latin typeface="ITC Franklin Gothic LT"/>
                <a:ea typeface="ITC Franklin Gothic LT"/>
                <a:cs typeface="ITC Franklin Gothic LT"/>
                <a:sym typeface="ITC Franklin Gothic LT"/>
              </a:rPr>
              <a:t> e un </a:t>
            </a:r>
            <a:r>
              <a:rPr lang="en-US" sz="2499" spc="-27" dirty="0" err="1">
                <a:solidFill>
                  <a:srgbClr val="000000"/>
                </a:solidFill>
                <a:latin typeface="ITC Franklin Gothic LT"/>
                <a:ea typeface="ITC Franklin Gothic LT"/>
                <a:cs typeface="ITC Franklin Gothic LT"/>
                <a:sym typeface="ITC Franklin Gothic LT"/>
              </a:rPr>
              <a:t>profondo</a:t>
            </a:r>
            <a:r>
              <a:rPr lang="en-US" sz="2499" spc="-27" dirty="0">
                <a:solidFill>
                  <a:srgbClr val="000000"/>
                </a:solidFill>
                <a:latin typeface="ITC Franklin Gothic LT"/>
                <a:ea typeface="ITC Franklin Gothic LT"/>
                <a:cs typeface="ITC Franklin Gothic LT"/>
                <a:sym typeface="ITC Franklin Gothic LT"/>
              </a:rPr>
              <a:t> senso di </a:t>
            </a:r>
            <a:r>
              <a:rPr lang="en-US" sz="2499" spc="-27" dirty="0" err="1">
                <a:solidFill>
                  <a:srgbClr val="000000"/>
                </a:solidFill>
                <a:latin typeface="ITC Franklin Gothic LT"/>
                <a:ea typeface="ITC Franklin Gothic LT"/>
                <a:cs typeface="ITC Franklin Gothic LT"/>
                <a:sym typeface="ITC Franklin Gothic LT"/>
              </a:rPr>
              <a:t>scopo</a:t>
            </a:r>
            <a:r>
              <a:rPr lang="en-US" sz="2499" spc="-27" dirty="0">
                <a:solidFill>
                  <a:srgbClr val="000000"/>
                </a:solidFill>
                <a:latin typeface="ITC Franklin Gothic LT"/>
                <a:ea typeface="ITC Franklin Gothic LT"/>
                <a:cs typeface="ITC Franklin Gothic LT"/>
                <a:sym typeface="ITC Franklin Gothic LT"/>
              </a:rPr>
              <a:t>. Le parole e le </a:t>
            </a:r>
            <a:r>
              <a:rPr lang="en-US" sz="2499" spc="-27" dirty="0" err="1">
                <a:solidFill>
                  <a:srgbClr val="000000"/>
                </a:solidFill>
                <a:latin typeface="ITC Franklin Gothic LT"/>
                <a:ea typeface="ITC Franklin Gothic LT"/>
                <a:cs typeface="ITC Franklin Gothic LT"/>
                <a:sym typeface="ITC Franklin Gothic LT"/>
              </a:rPr>
              <a:t>storie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abbiamo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raccolto</a:t>
            </a:r>
            <a:r>
              <a:rPr lang="en-US" sz="2499" spc="-27" dirty="0">
                <a:solidFill>
                  <a:srgbClr val="000000"/>
                </a:solidFill>
                <a:latin typeface="ITC Franklin Gothic LT"/>
                <a:ea typeface="ITC Franklin Gothic LT"/>
                <a:cs typeface="ITC Franklin Gothic LT"/>
                <a:sym typeface="ITC Franklin Gothic LT"/>
              </a:rPr>
              <a:t> ci </a:t>
            </a:r>
            <a:r>
              <a:rPr lang="en-US" sz="2499" spc="-27" dirty="0" err="1">
                <a:solidFill>
                  <a:srgbClr val="000000"/>
                </a:solidFill>
                <a:latin typeface="ITC Franklin Gothic LT"/>
                <a:ea typeface="ITC Franklin Gothic LT"/>
                <a:cs typeface="ITC Franklin Gothic LT"/>
                <a:sym typeface="ITC Franklin Gothic LT"/>
              </a:rPr>
              <a:t>raccontano</a:t>
            </a:r>
            <a:r>
              <a:rPr lang="en-US" sz="2499" spc="-27" dirty="0">
                <a:solidFill>
                  <a:srgbClr val="000000"/>
                </a:solidFill>
                <a:latin typeface="ITC Franklin Gothic LT"/>
                <a:ea typeface="ITC Franklin Gothic LT"/>
                <a:cs typeface="ITC Franklin Gothic LT"/>
                <a:sym typeface="ITC Franklin Gothic LT"/>
              </a:rPr>
              <a:t> un </a:t>
            </a:r>
            <a:r>
              <a:rPr lang="en-US" sz="2499" spc="-27" dirty="0" err="1">
                <a:solidFill>
                  <a:srgbClr val="000000"/>
                </a:solidFill>
                <a:latin typeface="ITC Franklin Gothic LT"/>
                <a:ea typeface="ITC Franklin Gothic LT"/>
                <a:cs typeface="ITC Franklin Gothic LT"/>
                <a:sym typeface="ITC Franklin Gothic LT"/>
              </a:rPr>
              <a:t>viaggio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fatto</a:t>
            </a:r>
            <a:r>
              <a:rPr lang="en-US" sz="2499" spc="-27" dirty="0">
                <a:solidFill>
                  <a:srgbClr val="000000"/>
                </a:solidFill>
                <a:latin typeface="ITC Franklin Gothic LT"/>
                <a:ea typeface="ITC Franklin Gothic LT"/>
                <a:cs typeface="ITC Franklin Gothic LT"/>
                <a:sym typeface="ITC Franklin Gothic LT"/>
              </a:rPr>
              <a:t> di </a:t>
            </a:r>
            <a:r>
              <a:rPr lang="en-US" sz="2499" spc="-27" dirty="0" err="1">
                <a:solidFill>
                  <a:srgbClr val="000000"/>
                </a:solidFill>
                <a:latin typeface="ITC Franklin Gothic LT"/>
                <a:ea typeface="ITC Franklin Gothic LT"/>
                <a:cs typeface="ITC Franklin Gothic LT"/>
                <a:sym typeface="ITC Franklin Gothic LT"/>
              </a:rPr>
              <a:t>sfide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traguardi</a:t>
            </a:r>
            <a:r>
              <a:rPr lang="en-US" sz="2499" spc="-27" dirty="0">
                <a:solidFill>
                  <a:srgbClr val="000000"/>
                </a:solidFill>
                <a:latin typeface="ITC Franklin Gothic LT"/>
                <a:ea typeface="ITC Franklin Gothic LT"/>
                <a:cs typeface="ITC Franklin Gothic LT"/>
                <a:sym typeface="ITC Franklin Gothic LT"/>
              </a:rPr>
              <a:t> e, </a:t>
            </a:r>
            <a:r>
              <a:rPr lang="en-US" sz="2499" spc="-27" dirty="0" err="1">
                <a:solidFill>
                  <a:srgbClr val="000000"/>
                </a:solidFill>
                <a:latin typeface="ITC Franklin Gothic LT"/>
                <a:ea typeface="ITC Franklin Gothic LT"/>
                <a:cs typeface="ITC Franklin Gothic LT"/>
                <a:sym typeface="ITC Franklin Gothic LT"/>
              </a:rPr>
              <a:t>soprattutto</a:t>
            </a:r>
            <a:r>
              <a:rPr lang="en-US" sz="2499" spc="-27" dirty="0">
                <a:solidFill>
                  <a:srgbClr val="000000"/>
                </a:solidFill>
                <a:latin typeface="ITC Franklin Gothic LT"/>
                <a:ea typeface="ITC Franklin Gothic LT"/>
                <a:cs typeface="ITC Franklin Gothic LT"/>
                <a:sym typeface="ITC Franklin Gothic LT"/>
              </a:rPr>
              <a:t>, di </a:t>
            </a:r>
            <a:r>
              <a:rPr lang="en-US" sz="2499" spc="-27" dirty="0" err="1">
                <a:solidFill>
                  <a:srgbClr val="000000"/>
                </a:solidFill>
                <a:latin typeface="ITC Franklin Gothic LT"/>
                <a:ea typeface="ITC Franklin Gothic LT"/>
                <a:cs typeface="ITC Franklin Gothic LT"/>
                <a:sym typeface="ITC Franklin Gothic LT"/>
              </a:rPr>
              <a:t>significati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Questo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viaggio</a:t>
            </a:r>
            <a:r>
              <a:rPr lang="en-US" sz="2499" spc="-27" dirty="0">
                <a:solidFill>
                  <a:srgbClr val="000000"/>
                </a:solidFill>
                <a:latin typeface="ITC Franklin Gothic LT"/>
                <a:ea typeface="ITC Franklin Gothic LT"/>
                <a:cs typeface="ITC Franklin Gothic LT"/>
                <a:sym typeface="ITC Franklin Gothic LT"/>
              </a:rPr>
              <a:t> è il </a:t>
            </a:r>
            <a:r>
              <a:rPr lang="en-US" sz="2499" spc="-27" dirty="0" err="1">
                <a:solidFill>
                  <a:srgbClr val="000000"/>
                </a:solidFill>
                <a:latin typeface="ITC Franklin Gothic LT"/>
                <a:ea typeface="ITC Franklin Gothic LT"/>
                <a:cs typeface="ITC Franklin Gothic LT"/>
                <a:sym typeface="ITC Franklin Gothic LT"/>
              </a:rPr>
              <a:t>riflesso</a:t>
            </a:r>
            <a:r>
              <a:rPr lang="en-US" sz="2499" spc="-27" dirty="0">
                <a:solidFill>
                  <a:srgbClr val="000000"/>
                </a:solidFill>
                <a:latin typeface="ITC Franklin Gothic LT"/>
                <a:ea typeface="ITC Franklin Gothic LT"/>
                <a:cs typeface="ITC Franklin Gothic LT"/>
                <a:sym typeface="ITC Franklin Gothic LT"/>
              </a:rPr>
              <a:t> di </a:t>
            </a:r>
            <a:r>
              <a:rPr lang="en-US" sz="2499" spc="-27" dirty="0" err="1">
                <a:solidFill>
                  <a:srgbClr val="000000"/>
                </a:solidFill>
                <a:latin typeface="ITC Franklin Gothic LT"/>
                <a:ea typeface="ITC Franklin Gothic LT"/>
                <a:cs typeface="ITC Franklin Gothic LT"/>
                <a:sym typeface="ITC Franklin Gothic LT"/>
              </a:rPr>
              <a:t>una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squadra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lavora</a:t>
            </a:r>
            <a:r>
              <a:rPr lang="en-US" sz="2499" spc="-27" dirty="0">
                <a:solidFill>
                  <a:srgbClr val="000000"/>
                </a:solidFill>
                <a:latin typeface="ITC Franklin Gothic LT"/>
                <a:ea typeface="ITC Franklin Gothic LT"/>
                <a:cs typeface="ITC Franklin Gothic LT"/>
                <a:sym typeface="ITC Franklin Gothic LT"/>
              </a:rPr>
              <a:t> con </a:t>
            </a:r>
            <a:r>
              <a:rPr lang="en-US" sz="2499" spc="-27" dirty="0" err="1">
                <a:solidFill>
                  <a:srgbClr val="000000"/>
                </a:solidFill>
                <a:latin typeface="ITC Franklin Gothic LT"/>
                <a:ea typeface="ITC Franklin Gothic LT"/>
                <a:cs typeface="ITC Franklin Gothic LT"/>
                <a:sym typeface="ITC Franklin Gothic LT"/>
              </a:rPr>
              <a:t>l’obiettivo</a:t>
            </a:r>
            <a:r>
              <a:rPr lang="en-US" sz="2499" spc="-27" dirty="0">
                <a:solidFill>
                  <a:srgbClr val="000000"/>
                </a:solidFill>
                <a:latin typeface="ITC Franklin Gothic LT"/>
                <a:ea typeface="ITC Franklin Gothic LT"/>
                <a:cs typeface="ITC Franklin Gothic LT"/>
                <a:sym typeface="ITC Franklin Gothic LT"/>
              </a:rPr>
              <a:t> di fare la </a:t>
            </a:r>
            <a:r>
              <a:rPr lang="en-US" sz="2499" spc="-27" dirty="0" err="1">
                <a:solidFill>
                  <a:srgbClr val="000000"/>
                </a:solidFill>
                <a:latin typeface="ITC Franklin Gothic LT"/>
                <a:ea typeface="ITC Franklin Gothic LT"/>
                <a:cs typeface="ITC Franklin Gothic LT"/>
                <a:sym typeface="ITC Franklin Gothic LT"/>
              </a:rPr>
              <a:t>differenza</a:t>
            </a:r>
            <a:r>
              <a:rPr lang="en-US" sz="2499" spc="-27" dirty="0">
                <a:solidFill>
                  <a:srgbClr val="000000"/>
                </a:solidFill>
                <a:latin typeface="ITC Franklin Gothic LT"/>
                <a:ea typeface="ITC Franklin Gothic LT"/>
                <a:cs typeface="ITC Franklin Gothic LT"/>
                <a:sym typeface="ITC Franklin Gothic LT"/>
              </a:rPr>
              <a:t>, un </a:t>
            </a:r>
            <a:r>
              <a:rPr lang="en-US" sz="2499" spc="-27" dirty="0" err="1">
                <a:solidFill>
                  <a:srgbClr val="000000"/>
                </a:solidFill>
                <a:latin typeface="ITC Franklin Gothic LT"/>
                <a:ea typeface="ITC Franklin Gothic LT"/>
                <a:cs typeface="ITC Franklin Gothic LT"/>
                <a:sym typeface="ITC Franklin Gothic LT"/>
              </a:rPr>
              <a:t>mattoncino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alla</a:t>
            </a:r>
            <a:r>
              <a:rPr lang="en-US" sz="2499" spc="-27" dirty="0">
                <a:solidFill>
                  <a:srgbClr val="000000"/>
                </a:solidFill>
                <a:latin typeface="ITC Franklin Gothic LT"/>
                <a:ea typeface="ITC Franklin Gothic LT"/>
                <a:cs typeface="ITC Franklin Gothic LT"/>
                <a:sym typeface="ITC Franklin Gothic LT"/>
              </a:rPr>
              <a:t> volta.</a:t>
            </a:r>
          </a:p>
          <a:p>
            <a:pPr algn="just">
              <a:lnSpc>
                <a:spcPts val="2699"/>
              </a:lnSpc>
              <a:spcBef>
                <a:spcPct val="0"/>
              </a:spcBef>
            </a:pPr>
            <a:endParaRPr lang="en-US" sz="2499" spc="-27" dirty="0">
              <a:solidFill>
                <a:srgbClr val="000000"/>
              </a:solidFill>
              <a:latin typeface="ITC Franklin Gothic LT"/>
              <a:ea typeface="ITC Franklin Gothic LT"/>
              <a:cs typeface="ITC Franklin Gothic LT"/>
              <a:sym typeface="ITC Franklin Gothic LT"/>
            </a:endParaRPr>
          </a:p>
          <a:p>
            <a:pPr algn="just">
              <a:lnSpc>
                <a:spcPts val="2699"/>
              </a:lnSpc>
              <a:spcBef>
                <a:spcPct val="0"/>
              </a:spcBef>
            </a:pPr>
            <a:r>
              <a:rPr lang="en-US" sz="2499" spc="-27" dirty="0" err="1">
                <a:solidFill>
                  <a:srgbClr val="000000"/>
                </a:solidFill>
                <a:latin typeface="ITC Franklin Gothic LT"/>
                <a:ea typeface="ITC Franklin Gothic LT"/>
                <a:cs typeface="ITC Franklin Gothic LT"/>
                <a:sym typeface="ITC Franklin Gothic LT"/>
              </a:rPr>
              <a:t>Ciò</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emerge da </a:t>
            </a:r>
            <a:r>
              <a:rPr lang="en-US" sz="2499" spc="-27" dirty="0" err="1">
                <a:solidFill>
                  <a:srgbClr val="000000"/>
                </a:solidFill>
                <a:latin typeface="ITC Franklin Gothic LT"/>
                <a:ea typeface="ITC Franklin Gothic LT"/>
                <a:cs typeface="ITC Franklin Gothic LT"/>
                <a:sym typeface="ITC Franklin Gothic LT"/>
              </a:rPr>
              <a:t>queste</a:t>
            </a:r>
            <a:r>
              <a:rPr lang="en-US" sz="2499" spc="-27" dirty="0">
                <a:solidFill>
                  <a:srgbClr val="000000"/>
                </a:solidFill>
                <a:latin typeface="ITC Franklin Gothic LT"/>
                <a:ea typeface="ITC Franklin Gothic LT"/>
                <a:cs typeface="ITC Franklin Gothic LT"/>
                <a:sym typeface="ITC Franklin Gothic LT"/>
              </a:rPr>
              <a:t> slide è molto </a:t>
            </a:r>
            <a:r>
              <a:rPr lang="en-US" sz="2499" spc="-27" dirty="0" err="1">
                <a:solidFill>
                  <a:srgbClr val="000000"/>
                </a:solidFill>
                <a:latin typeface="ITC Franklin Gothic LT"/>
                <a:ea typeface="ITC Franklin Gothic LT"/>
                <a:cs typeface="ITC Franklin Gothic LT"/>
                <a:sym typeface="ITC Franklin Gothic LT"/>
              </a:rPr>
              <a:t>più</a:t>
            </a:r>
            <a:r>
              <a:rPr lang="en-US" sz="2499" spc="-27" dirty="0">
                <a:solidFill>
                  <a:srgbClr val="000000"/>
                </a:solidFill>
                <a:latin typeface="ITC Franklin Gothic LT"/>
                <a:ea typeface="ITC Franklin Gothic LT"/>
                <a:cs typeface="ITC Franklin Gothic LT"/>
                <a:sym typeface="ITC Franklin Gothic LT"/>
              </a:rPr>
              <a:t> di un </a:t>
            </a:r>
            <a:r>
              <a:rPr lang="en-US" sz="2499" spc="-27" dirty="0" err="1">
                <a:solidFill>
                  <a:srgbClr val="000000"/>
                </a:solidFill>
                <a:latin typeface="ITC Franklin Gothic LT"/>
                <a:ea typeface="ITC Franklin Gothic LT"/>
                <a:cs typeface="ITC Franklin Gothic LT"/>
                <a:sym typeface="ITC Franklin Gothic LT"/>
              </a:rPr>
              <a:t>bilancio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dell'anno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passato</a:t>
            </a:r>
            <a:r>
              <a:rPr lang="en-US" sz="2499" spc="-27" dirty="0">
                <a:solidFill>
                  <a:srgbClr val="000000"/>
                </a:solidFill>
                <a:latin typeface="ITC Franklin Gothic LT"/>
                <a:ea typeface="ITC Franklin Gothic LT"/>
                <a:cs typeface="ITC Franklin Gothic LT"/>
                <a:sym typeface="ITC Franklin Gothic LT"/>
              </a:rPr>
              <a:t>: è un </a:t>
            </a:r>
            <a:r>
              <a:rPr lang="en-US" sz="2499" spc="-27" dirty="0" err="1">
                <a:solidFill>
                  <a:srgbClr val="000000"/>
                </a:solidFill>
                <a:latin typeface="ITC Franklin Gothic LT"/>
                <a:ea typeface="ITC Franklin Gothic LT"/>
                <a:cs typeface="ITC Franklin Gothic LT"/>
                <a:sym typeface="ITC Franklin Gothic LT"/>
              </a:rPr>
              <a:t>mosaico</a:t>
            </a:r>
            <a:r>
              <a:rPr lang="en-US" sz="2499" spc="-27" dirty="0">
                <a:solidFill>
                  <a:srgbClr val="000000"/>
                </a:solidFill>
                <a:latin typeface="ITC Franklin Gothic LT"/>
                <a:ea typeface="ITC Franklin Gothic LT"/>
                <a:cs typeface="ITC Franklin Gothic LT"/>
                <a:sym typeface="ITC Franklin Gothic LT"/>
              </a:rPr>
              <a:t> di </a:t>
            </a:r>
            <a:r>
              <a:rPr lang="en-US" sz="2499" spc="-27" dirty="0" err="1">
                <a:solidFill>
                  <a:srgbClr val="000000"/>
                </a:solidFill>
                <a:latin typeface="ITC Franklin Gothic LT"/>
                <a:ea typeface="ITC Franklin Gothic LT"/>
                <a:cs typeface="ITC Franklin Gothic LT"/>
                <a:sym typeface="ITC Franklin Gothic LT"/>
              </a:rPr>
              <a:t>valori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intrecciano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riflettendo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l'essenza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stessa</a:t>
            </a:r>
            <a:r>
              <a:rPr lang="en-US" sz="2499" spc="-27" dirty="0">
                <a:solidFill>
                  <a:srgbClr val="000000"/>
                </a:solidFill>
                <a:latin typeface="ITC Franklin Gothic LT"/>
                <a:ea typeface="ITC Franklin Gothic LT"/>
                <a:cs typeface="ITC Franklin Gothic LT"/>
                <a:sym typeface="ITC Franklin Gothic LT"/>
              </a:rPr>
              <a:t> di </a:t>
            </a:r>
            <a:r>
              <a:rPr lang="en-US" sz="2499" spc="-27" dirty="0" err="1">
                <a:solidFill>
                  <a:srgbClr val="000000"/>
                </a:solidFill>
                <a:latin typeface="ITC Franklin Gothic LT"/>
                <a:ea typeface="ITC Franklin Gothic LT"/>
                <a:cs typeface="ITC Franklin Gothic LT"/>
                <a:sym typeface="ITC Franklin Gothic LT"/>
              </a:rPr>
              <a:t>questa</a:t>
            </a:r>
            <a:r>
              <a:rPr lang="en-US" sz="2499" spc="-27" dirty="0">
                <a:solidFill>
                  <a:srgbClr val="000000"/>
                </a:solidFill>
                <a:latin typeface="ITC Franklin Gothic LT"/>
                <a:ea typeface="ITC Franklin Gothic LT"/>
                <a:cs typeface="ITC Franklin Gothic LT"/>
                <a:sym typeface="ITC Franklin Gothic LT"/>
              </a:rPr>
              <a:t> Fondazione. </a:t>
            </a:r>
            <a:r>
              <a:rPr lang="en-US" sz="2499" spc="-27" dirty="0" err="1">
                <a:solidFill>
                  <a:srgbClr val="000000"/>
                </a:solidFill>
                <a:latin typeface="ITC Franklin Gothic LT"/>
                <a:ea typeface="ITC Franklin Gothic LT"/>
                <a:cs typeface="ITC Franklin Gothic LT"/>
                <a:sym typeface="ITC Franklin Gothic LT"/>
              </a:rPr>
              <a:t>Crescita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cambiamento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sfida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sintonia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ciascuno</a:t>
            </a:r>
            <a:r>
              <a:rPr lang="en-US" sz="2499" spc="-27" dirty="0">
                <a:solidFill>
                  <a:srgbClr val="000000"/>
                </a:solidFill>
                <a:latin typeface="ITC Franklin Gothic LT"/>
                <a:ea typeface="ITC Franklin Gothic LT"/>
                <a:cs typeface="ITC Franklin Gothic LT"/>
                <a:sym typeface="ITC Franklin Gothic LT"/>
              </a:rPr>
              <a:t> di </a:t>
            </a:r>
            <a:r>
              <a:rPr lang="en-US" sz="2499" spc="-27" dirty="0" err="1">
                <a:solidFill>
                  <a:srgbClr val="000000"/>
                </a:solidFill>
                <a:latin typeface="ITC Franklin Gothic LT"/>
                <a:ea typeface="ITC Franklin Gothic LT"/>
                <a:cs typeface="ITC Franklin Gothic LT"/>
                <a:sym typeface="ITC Franklin Gothic LT"/>
              </a:rPr>
              <a:t>questi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concetti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rappresenta</a:t>
            </a:r>
            <a:r>
              <a:rPr lang="en-US" sz="2499" spc="-27" dirty="0">
                <a:solidFill>
                  <a:srgbClr val="000000"/>
                </a:solidFill>
                <a:latin typeface="ITC Franklin Gothic LT"/>
                <a:ea typeface="ITC Franklin Gothic LT"/>
                <a:cs typeface="ITC Franklin Gothic LT"/>
                <a:sym typeface="ITC Franklin Gothic LT"/>
              </a:rPr>
              <a:t> non solo un </a:t>
            </a:r>
            <a:r>
              <a:rPr lang="en-US" sz="2499" spc="-27" dirty="0" err="1">
                <a:solidFill>
                  <a:srgbClr val="000000"/>
                </a:solidFill>
                <a:latin typeface="ITC Franklin Gothic LT"/>
                <a:ea typeface="ITC Franklin Gothic LT"/>
                <a:cs typeface="ITC Franklin Gothic LT"/>
                <a:sym typeface="ITC Franklin Gothic LT"/>
              </a:rPr>
              <a:t>obiettivo</a:t>
            </a:r>
            <a:r>
              <a:rPr lang="en-US" sz="2499" spc="-27" dirty="0">
                <a:solidFill>
                  <a:srgbClr val="000000"/>
                </a:solidFill>
                <a:latin typeface="ITC Franklin Gothic LT"/>
                <a:ea typeface="ITC Franklin Gothic LT"/>
                <a:cs typeface="ITC Franklin Gothic LT"/>
                <a:sym typeface="ITC Franklin Gothic LT"/>
              </a:rPr>
              <a:t>, ma un modo di </a:t>
            </a:r>
            <a:r>
              <a:rPr lang="en-US" sz="2499" spc="-27" dirty="0" err="1">
                <a:solidFill>
                  <a:srgbClr val="000000"/>
                </a:solidFill>
                <a:latin typeface="ITC Franklin Gothic LT"/>
                <a:ea typeface="ITC Franklin Gothic LT"/>
                <a:cs typeface="ITC Franklin Gothic LT"/>
                <a:sym typeface="ITC Franklin Gothic LT"/>
              </a:rPr>
              <a:t>essere</a:t>
            </a:r>
            <a:r>
              <a:rPr lang="en-US" sz="2499" spc="-27" dirty="0">
                <a:solidFill>
                  <a:srgbClr val="000000"/>
                </a:solidFill>
                <a:latin typeface="ITC Franklin Gothic LT"/>
                <a:ea typeface="ITC Franklin Gothic LT"/>
                <a:cs typeface="ITC Franklin Gothic LT"/>
                <a:sym typeface="ITC Franklin Gothic LT"/>
              </a:rPr>
              <a:t>. Il nostro </a:t>
            </a:r>
            <a:r>
              <a:rPr lang="en-US" sz="2499" spc="-27" dirty="0" err="1">
                <a:solidFill>
                  <a:srgbClr val="000000"/>
                </a:solidFill>
                <a:latin typeface="ITC Franklin Gothic LT"/>
                <a:ea typeface="ITC Franklin Gothic LT"/>
                <a:cs typeface="ITC Franklin Gothic LT"/>
                <a:sym typeface="ITC Franklin Gothic LT"/>
              </a:rPr>
              <a:t>desiderio</a:t>
            </a:r>
            <a:r>
              <a:rPr lang="en-US" sz="2499" spc="-27" dirty="0">
                <a:solidFill>
                  <a:srgbClr val="000000"/>
                </a:solidFill>
                <a:latin typeface="ITC Franklin Gothic LT"/>
                <a:ea typeface="ITC Franklin Gothic LT"/>
                <a:cs typeface="ITC Franklin Gothic LT"/>
                <a:sym typeface="ITC Franklin Gothic LT"/>
              </a:rPr>
              <a:t> di </a:t>
            </a:r>
            <a:r>
              <a:rPr lang="en-US" sz="2499" spc="-27" dirty="0" err="1">
                <a:solidFill>
                  <a:srgbClr val="000000"/>
                </a:solidFill>
                <a:latin typeface="ITC Franklin Gothic LT"/>
                <a:ea typeface="ITC Franklin Gothic LT"/>
                <a:cs typeface="ITC Franklin Gothic LT"/>
                <a:sym typeface="ITC Franklin Gothic LT"/>
              </a:rPr>
              <a:t>lavorare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insieme</a:t>
            </a:r>
            <a:r>
              <a:rPr lang="en-US" sz="2499" spc="-27" dirty="0">
                <a:solidFill>
                  <a:srgbClr val="000000"/>
                </a:solidFill>
                <a:latin typeface="ITC Franklin Gothic LT"/>
                <a:ea typeface="ITC Franklin Gothic LT"/>
                <a:cs typeface="ITC Franklin Gothic LT"/>
                <a:sym typeface="ITC Franklin Gothic LT"/>
              </a:rPr>
              <a:t>, di </a:t>
            </a:r>
            <a:r>
              <a:rPr lang="en-US" sz="2499" spc="-27" dirty="0" err="1">
                <a:solidFill>
                  <a:srgbClr val="000000"/>
                </a:solidFill>
                <a:latin typeface="ITC Franklin Gothic LT"/>
                <a:ea typeface="ITC Franklin Gothic LT"/>
                <a:cs typeface="ITC Franklin Gothic LT"/>
                <a:sym typeface="ITC Franklin Gothic LT"/>
              </a:rPr>
              <a:t>superare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ostacoli</a:t>
            </a:r>
            <a:r>
              <a:rPr lang="en-US" sz="2499" spc="-27" dirty="0">
                <a:solidFill>
                  <a:srgbClr val="000000"/>
                </a:solidFill>
                <a:latin typeface="ITC Franklin Gothic LT"/>
                <a:ea typeface="ITC Franklin Gothic LT"/>
                <a:cs typeface="ITC Franklin Gothic LT"/>
                <a:sym typeface="ITC Franklin Gothic LT"/>
              </a:rPr>
              <a:t> e di </a:t>
            </a:r>
            <a:r>
              <a:rPr lang="en-US" sz="2499" spc="-27" dirty="0" err="1">
                <a:solidFill>
                  <a:srgbClr val="000000"/>
                </a:solidFill>
                <a:latin typeface="ITC Franklin Gothic LT"/>
                <a:ea typeface="ITC Franklin Gothic LT"/>
                <a:cs typeface="ITC Franklin Gothic LT"/>
                <a:sym typeface="ITC Franklin Gothic LT"/>
              </a:rPr>
              <a:t>creare</a:t>
            </a:r>
            <a:r>
              <a:rPr lang="en-US" sz="2499" spc="-27" dirty="0">
                <a:solidFill>
                  <a:srgbClr val="000000"/>
                </a:solidFill>
                <a:latin typeface="ITC Franklin Gothic LT"/>
                <a:ea typeface="ITC Franklin Gothic LT"/>
                <a:cs typeface="ITC Franklin Gothic LT"/>
                <a:sym typeface="ITC Franklin Gothic LT"/>
              </a:rPr>
              <a:t> un </a:t>
            </a:r>
            <a:r>
              <a:rPr lang="en-US" sz="2499" spc="-27" dirty="0" err="1">
                <a:solidFill>
                  <a:srgbClr val="000000"/>
                </a:solidFill>
                <a:latin typeface="ITC Franklin Gothic LT"/>
                <a:ea typeface="ITC Franklin Gothic LT"/>
                <a:cs typeface="ITC Franklin Gothic LT"/>
                <a:sym typeface="ITC Franklin Gothic LT"/>
              </a:rPr>
              <a:t>impatto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reale</a:t>
            </a:r>
            <a:r>
              <a:rPr lang="en-US" sz="2499" spc="-27" dirty="0">
                <a:solidFill>
                  <a:srgbClr val="000000"/>
                </a:solidFill>
                <a:latin typeface="ITC Franklin Gothic LT"/>
                <a:ea typeface="ITC Franklin Gothic LT"/>
                <a:cs typeface="ITC Franklin Gothic LT"/>
                <a:sym typeface="ITC Franklin Gothic LT"/>
              </a:rPr>
              <a:t> è </a:t>
            </a:r>
            <a:r>
              <a:rPr lang="en-US" sz="2499" spc="-27" dirty="0" err="1">
                <a:solidFill>
                  <a:srgbClr val="000000"/>
                </a:solidFill>
                <a:latin typeface="ITC Franklin Gothic LT"/>
                <a:ea typeface="ITC Franklin Gothic LT"/>
                <a:cs typeface="ITC Franklin Gothic LT"/>
                <a:sym typeface="ITC Franklin Gothic LT"/>
              </a:rPr>
              <a:t>ciò</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ci distingue.</a:t>
            </a:r>
          </a:p>
          <a:p>
            <a:pPr algn="just">
              <a:lnSpc>
                <a:spcPts val="2699"/>
              </a:lnSpc>
              <a:spcBef>
                <a:spcPct val="0"/>
              </a:spcBef>
            </a:pPr>
            <a:endParaRPr lang="en-US" sz="2499" spc="-27" dirty="0">
              <a:solidFill>
                <a:srgbClr val="000000"/>
              </a:solidFill>
              <a:latin typeface="ITC Franklin Gothic LT"/>
              <a:ea typeface="ITC Franklin Gothic LT"/>
              <a:cs typeface="ITC Franklin Gothic LT"/>
              <a:sym typeface="ITC Franklin Gothic LT"/>
            </a:endParaRPr>
          </a:p>
          <a:p>
            <a:pPr algn="just">
              <a:lnSpc>
                <a:spcPts val="2699"/>
              </a:lnSpc>
              <a:spcBef>
                <a:spcPct val="0"/>
              </a:spcBef>
            </a:pPr>
            <a:r>
              <a:rPr lang="en-US" sz="2499" spc="-27" dirty="0">
                <a:solidFill>
                  <a:srgbClr val="000000"/>
                </a:solidFill>
                <a:latin typeface="ITC Franklin Gothic LT"/>
                <a:ea typeface="ITC Franklin Gothic LT"/>
                <a:cs typeface="ITC Franklin Gothic LT"/>
                <a:sym typeface="ITC Franklin Gothic LT"/>
              </a:rPr>
              <a:t>Ma </a:t>
            </a:r>
            <a:r>
              <a:rPr lang="en-US" sz="2499" spc="-27" dirty="0" err="1">
                <a:solidFill>
                  <a:srgbClr val="000000"/>
                </a:solidFill>
                <a:latin typeface="ITC Franklin Gothic LT"/>
                <a:ea typeface="ITC Franklin Gothic LT"/>
                <a:cs typeface="ITC Franklin Gothic LT"/>
                <a:sym typeface="ITC Franklin Gothic LT"/>
              </a:rPr>
              <a:t>cosa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significa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tutto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questo</a:t>
            </a:r>
            <a:r>
              <a:rPr lang="en-US" sz="2499" spc="-27" dirty="0">
                <a:solidFill>
                  <a:srgbClr val="000000"/>
                </a:solidFill>
                <a:latin typeface="ITC Franklin Gothic LT"/>
                <a:ea typeface="ITC Franklin Gothic LT"/>
                <a:cs typeface="ITC Franklin Gothic LT"/>
                <a:sym typeface="ITC Franklin Gothic LT"/>
              </a:rPr>
              <a:t> per </a:t>
            </a:r>
            <a:r>
              <a:rPr lang="en-US" sz="2499" spc="-27" dirty="0" err="1">
                <a:solidFill>
                  <a:srgbClr val="000000"/>
                </a:solidFill>
                <a:latin typeface="ITC Franklin Gothic LT"/>
                <a:ea typeface="ITC Franklin Gothic LT"/>
                <a:cs typeface="ITC Franklin Gothic LT"/>
                <a:sym typeface="ITC Franklin Gothic LT"/>
              </a:rPr>
              <a:t>voi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guidate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questa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straordinaria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realtà</a:t>
            </a:r>
            <a:r>
              <a:rPr lang="en-US" sz="2499" spc="-27" dirty="0">
                <a:solidFill>
                  <a:srgbClr val="000000"/>
                </a:solidFill>
                <a:latin typeface="ITC Franklin Gothic LT"/>
                <a:ea typeface="ITC Franklin Gothic LT"/>
                <a:cs typeface="ITC Franklin Gothic LT"/>
                <a:sym typeface="ITC Franklin Gothic LT"/>
              </a:rPr>
              <a:t>? </a:t>
            </a:r>
          </a:p>
          <a:p>
            <a:pPr algn="just">
              <a:lnSpc>
                <a:spcPts val="2699"/>
              </a:lnSpc>
              <a:spcBef>
                <a:spcPct val="0"/>
              </a:spcBef>
            </a:pPr>
            <a:endParaRPr lang="en-US" sz="2499" spc="-27" dirty="0">
              <a:solidFill>
                <a:srgbClr val="000000"/>
              </a:solidFill>
              <a:latin typeface="ITC Franklin Gothic LT"/>
              <a:ea typeface="ITC Franklin Gothic LT"/>
              <a:cs typeface="ITC Franklin Gothic LT"/>
              <a:sym typeface="ITC Franklin Gothic LT"/>
            </a:endParaRPr>
          </a:p>
        </p:txBody>
      </p:sp>
      <p:sp>
        <p:nvSpPr>
          <p:cNvPr id="6" name="TextBox 6"/>
          <p:cNvSpPr txBox="1"/>
          <p:nvPr/>
        </p:nvSpPr>
        <p:spPr>
          <a:xfrm>
            <a:off x="12040857" y="369139"/>
            <a:ext cx="5867780" cy="9725025"/>
          </a:xfrm>
          <a:prstGeom prst="rect">
            <a:avLst/>
          </a:prstGeom>
        </p:spPr>
        <p:txBody>
          <a:bodyPr lIns="0" tIns="0" rIns="0" bIns="0" rtlCol="0" anchor="t">
            <a:spAutoFit/>
          </a:bodyPr>
          <a:lstStyle/>
          <a:p>
            <a:pPr algn="just">
              <a:lnSpc>
                <a:spcPts val="2699"/>
              </a:lnSpc>
            </a:pPr>
            <a:endParaRPr dirty="0"/>
          </a:p>
          <a:p>
            <a:pPr algn="just">
              <a:lnSpc>
                <a:spcPts val="2699"/>
              </a:lnSpc>
            </a:pPr>
            <a:r>
              <a:rPr lang="en-US" sz="2499" spc="-27" dirty="0" err="1">
                <a:solidFill>
                  <a:srgbClr val="000000"/>
                </a:solidFill>
                <a:latin typeface="ITC Franklin Gothic LT"/>
                <a:ea typeface="ITC Franklin Gothic LT"/>
                <a:cs typeface="ITC Franklin Gothic LT"/>
                <a:sym typeface="ITC Franklin Gothic LT"/>
              </a:rPr>
              <a:t>Significa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avete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davanti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una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squadra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non </a:t>
            </a:r>
            <a:r>
              <a:rPr lang="en-US" sz="2499" spc="-27" dirty="0" err="1">
                <a:solidFill>
                  <a:srgbClr val="000000"/>
                </a:solidFill>
                <a:latin typeface="ITC Franklin Gothic LT"/>
                <a:ea typeface="ITC Franklin Gothic LT"/>
                <a:cs typeface="ITC Franklin Gothic LT"/>
                <a:sym typeface="ITC Franklin Gothic LT"/>
              </a:rPr>
              <a:t>si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limita</a:t>
            </a:r>
            <a:r>
              <a:rPr lang="en-US" sz="2499" spc="-27" dirty="0">
                <a:solidFill>
                  <a:srgbClr val="000000"/>
                </a:solidFill>
                <a:latin typeface="ITC Franklin Gothic LT"/>
                <a:ea typeface="ITC Franklin Gothic LT"/>
                <a:cs typeface="ITC Franklin Gothic LT"/>
                <a:sym typeface="ITC Franklin Gothic LT"/>
              </a:rPr>
              <a:t> a </a:t>
            </a:r>
            <a:r>
              <a:rPr lang="en-US" sz="2499" spc="-27" dirty="0" err="1">
                <a:solidFill>
                  <a:srgbClr val="000000"/>
                </a:solidFill>
                <a:latin typeface="ITC Franklin Gothic LT"/>
                <a:ea typeface="ITC Franklin Gothic LT"/>
                <a:cs typeface="ITC Franklin Gothic LT"/>
                <a:sym typeface="ITC Franklin Gothic LT"/>
              </a:rPr>
              <a:t>seguire</a:t>
            </a:r>
            <a:r>
              <a:rPr lang="en-US" sz="2499" spc="-27" dirty="0">
                <a:solidFill>
                  <a:srgbClr val="000000"/>
                </a:solidFill>
                <a:latin typeface="ITC Franklin Gothic LT"/>
                <a:ea typeface="ITC Franklin Gothic LT"/>
                <a:cs typeface="ITC Franklin Gothic LT"/>
                <a:sym typeface="ITC Franklin Gothic LT"/>
              </a:rPr>
              <a:t> il </a:t>
            </a:r>
            <a:r>
              <a:rPr lang="en-US" sz="2499" spc="-27" dirty="0" err="1">
                <a:solidFill>
                  <a:srgbClr val="000000"/>
                </a:solidFill>
                <a:latin typeface="ITC Franklin Gothic LT"/>
                <a:ea typeface="ITC Franklin Gothic LT"/>
                <a:cs typeface="ITC Franklin Gothic LT"/>
                <a:sym typeface="ITC Franklin Gothic LT"/>
              </a:rPr>
              <a:t>percorso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tracciato</a:t>
            </a:r>
            <a:r>
              <a:rPr lang="en-US" sz="2499" spc="-27" dirty="0">
                <a:solidFill>
                  <a:srgbClr val="000000"/>
                </a:solidFill>
                <a:latin typeface="ITC Franklin Gothic LT"/>
                <a:ea typeface="ITC Franklin Gothic LT"/>
                <a:cs typeface="ITC Franklin Gothic LT"/>
                <a:sym typeface="ITC Franklin Gothic LT"/>
              </a:rPr>
              <a:t>, ma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ogni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giorno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reinventa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contribuendo</a:t>
            </a:r>
            <a:r>
              <a:rPr lang="en-US" sz="2499" spc="-27" dirty="0">
                <a:solidFill>
                  <a:srgbClr val="000000"/>
                </a:solidFill>
                <a:latin typeface="ITC Franklin Gothic LT"/>
                <a:ea typeface="ITC Franklin Gothic LT"/>
                <a:cs typeface="ITC Franklin Gothic LT"/>
                <a:sym typeface="ITC Franklin Gothic LT"/>
              </a:rPr>
              <a:t> a dare vita a un </a:t>
            </a:r>
            <a:r>
              <a:rPr lang="en-US" sz="2499" spc="-27" dirty="0" err="1">
                <a:solidFill>
                  <a:srgbClr val="000000"/>
                </a:solidFill>
                <a:latin typeface="ITC Franklin Gothic LT"/>
                <a:ea typeface="ITC Franklin Gothic LT"/>
                <a:cs typeface="ITC Franklin Gothic LT"/>
                <a:sym typeface="ITC Franklin Gothic LT"/>
              </a:rPr>
              <a:t>progetto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comune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più</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grande</a:t>
            </a:r>
            <a:r>
              <a:rPr lang="en-US" sz="2499" spc="-27" dirty="0">
                <a:solidFill>
                  <a:srgbClr val="000000"/>
                </a:solidFill>
                <a:latin typeface="ITC Franklin Gothic LT"/>
                <a:ea typeface="ITC Franklin Gothic LT"/>
                <a:cs typeface="ITC Franklin Gothic LT"/>
                <a:sym typeface="ITC Franklin Gothic LT"/>
              </a:rPr>
              <a:t> di </a:t>
            </a:r>
            <a:r>
              <a:rPr lang="en-US" sz="2499" spc="-27" dirty="0" err="1">
                <a:solidFill>
                  <a:srgbClr val="000000"/>
                </a:solidFill>
                <a:latin typeface="ITC Franklin Gothic LT"/>
                <a:ea typeface="ITC Franklin Gothic LT"/>
                <a:cs typeface="ITC Franklin Gothic LT"/>
                <a:sym typeface="ITC Franklin Gothic LT"/>
              </a:rPr>
              <a:t>ciascun</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singolo</a:t>
            </a:r>
            <a:r>
              <a:rPr lang="en-US" sz="2499" spc="-27" dirty="0">
                <a:solidFill>
                  <a:srgbClr val="000000"/>
                </a:solidFill>
                <a:latin typeface="ITC Franklin Gothic LT"/>
                <a:ea typeface="ITC Franklin Gothic LT"/>
                <a:cs typeface="ITC Franklin Gothic LT"/>
                <a:sym typeface="ITC Franklin Gothic LT"/>
              </a:rPr>
              <a:t>. </a:t>
            </a:r>
          </a:p>
          <a:p>
            <a:pPr algn="just">
              <a:lnSpc>
                <a:spcPts val="2699"/>
              </a:lnSpc>
            </a:pPr>
            <a:endParaRPr lang="en-US" sz="2499" spc="-27" dirty="0">
              <a:solidFill>
                <a:srgbClr val="000000"/>
              </a:solidFill>
              <a:latin typeface="ITC Franklin Gothic LT"/>
              <a:ea typeface="ITC Franklin Gothic LT"/>
              <a:cs typeface="ITC Franklin Gothic LT"/>
              <a:sym typeface="ITC Franklin Gothic LT"/>
            </a:endParaRPr>
          </a:p>
          <a:p>
            <a:pPr algn="just">
              <a:lnSpc>
                <a:spcPts val="2699"/>
              </a:lnSpc>
            </a:pPr>
            <a:r>
              <a:rPr lang="en-US" sz="2499" spc="-27" dirty="0" err="1">
                <a:solidFill>
                  <a:srgbClr val="000000"/>
                </a:solidFill>
                <a:latin typeface="ITC Franklin Gothic LT"/>
                <a:ea typeface="ITC Franklin Gothic LT"/>
                <a:cs typeface="ITC Franklin Gothic LT"/>
                <a:sym typeface="ITC Franklin Gothic LT"/>
              </a:rPr>
              <a:t>Avete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davanti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persone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riconoscono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nel</a:t>
            </a:r>
            <a:r>
              <a:rPr lang="en-US" sz="2499" spc="-27" dirty="0">
                <a:solidFill>
                  <a:srgbClr val="000000"/>
                </a:solidFill>
                <a:latin typeface="ITC Franklin Gothic LT"/>
                <a:ea typeface="ITC Franklin Gothic LT"/>
                <a:cs typeface="ITC Franklin Gothic LT"/>
                <a:sym typeface="ITC Franklin Gothic LT"/>
              </a:rPr>
              <a:t> loro </a:t>
            </a:r>
            <a:r>
              <a:rPr lang="en-US" sz="2499" spc="-27" dirty="0" err="1">
                <a:solidFill>
                  <a:srgbClr val="000000"/>
                </a:solidFill>
                <a:latin typeface="ITC Franklin Gothic LT"/>
                <a:ea typeface="ITC Franklin Gothic LT"/>
                <a:cs typeface="ITC Franklin Gothic LT"/>
                <a:sym typeface="ITC Franklin Gothic LT"/>
              </a:rPr>
              <a:t>lavoro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vedono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nella</a:t>
            </a:r>
            <a:r>
              <a:rPr lang="en-US" sz="2499" spc="-27" dirty="0">
                <a:solidFill>
                  <a:srgbClr val="000000"/>
                </a:solidFill>
                <a:latin typeface="ITC Franklin Gothic LT"/>
                <a:ea typeface="ITC Franklin Gothic LT"/>
                <a:cs typeface="ITC Franklin Gothic LT"/>
                <a:sym typeface="ITC Franklin Gothic LT"/>
              </a:rPr>
              <a:t> Fondazione non solo un </a:t>
            </a:r>
            <a:r>
              <a:rPr lang="en-US" sz="2499" spc="-27" dirty="0" err="1">
                <a:solidFill>
                  <a:srgbClr val="000000"/>
                </a:solidFill>
                <a:latin typeface="ITC Franklin Gothic LT"/>
                <a:ea typeface="ITC Franklin Gothic LT"/>
                <a:cs typeface="ITC Franklin Gothic LT"/>
                <a:sym typeface="ITC Franklin Gothic LT"/>
              </a:rPr>
              <a:t>luogo</a:t>
            </a:r>
            <a:r>
              <a:rPr lang="en-US" sz="2499" spc="-27" dirty="0">
                <a:solidFill>
                  <a:srgbClr val="000000"/>
                </a:solidFill>
                <a:latin typeface="ITC Franklin Gothic LT"/>
                <a:ea typeface="ITC Franklin Gothic LT"/>
                <a:cs typeface="ITC Franklin Gothic LT"/>
                <a:sym typeface="ITC Franklin Gothic LT"/>
              </a:rPr>
              <a:t> di </a:t>
            </a:r>
            <a:r>
              <a:rPr lang="en-US" sz="2499" spc="-27" dirty="0" err="1">
                <a:solidFill>
                  <a:srgbClr val="000000"/>
                </a:solidFill>
                <a:latin typeface="ITC Franklin Gothic LT"/>
                <a:ea typeface="ITC Franklin Gothic LT"/>
                <a:cs typeface="ITC Franklin Gothic LT"/>
                <a:sym typeface="ITC Franklin Gothic LT"/>
              </a:rPr>
              <a:t>lavoro</a:t>
            </a:r>
            <a:r>
              <a:rPr lang="en-US" sz="2499" spc="-27" dirty="0">
                <a:solidFill>
                  <a:srgbClr val="000000"/>
                </a:solidFill>
                <a:latin typeface="ITC Franklin Gothic LT"/>
                <a:ea typeface="ITC Franklin Gothic LT"/>
                <a:cs typeface="ITC Franklin Gothic LT"/>
                <a:sym typeface="ITC Franklin Gothic LT"/>
              </a:rPr>
              <a:t>, ma un </a:t>
            </a:r>
            <a:r>
              <a:rPr lang="en-US" sz="2499" spc="-27" dirty="0" err="1">
                <a:solidFill>
                  <a:srgbClr val="000000"/>
                </a:solidFill>
                <a:latin typeface="ITC Franklin Gothic LT"/>
                <a:ea typeface="ITC Franklin Gothic LT"/>
                <a:cs typeface="ITC Franklin Gothic LT"/>
                <a:sym typeface="ITC Franklin Gothic LT"/>
              </a:rPr>
              <a:t>laboratorio</a:t>
            </a:r>
            <a:r>
              <a:rPr lang="en-US" sz="2499" spc="-27" dirty="0">
                <a:solidFill>
                  <a:srgbClr val="000000"/>
                </a:solidFill>
                <a:latin typeface="ITC Franklin Gothic LT"/>
                <a:ea typeface="ITC Franklin Gothic LT"/>
                <a:cs typeface="ITC Franklin Gothic LT"/>
                <a:sym typeface="ITC Franklin Gothic LT"/>
              </a:rPr>
              <a:t> di idee, un </a:t>
            </a:r>
            <a:r>
              <a:rPr lang="en-US" sz="2499" spc="-27" dirty="0" err="1">
                <a:solidFill>
                  <a:srgbClr val="000000"/>
                </a:solidFill>
                <a:latin typeface="ITC Franklin Gothic LT"/>
                <a:ea typeface="ITC Franklin Gothic LT"/>
                <a:cs typeface="ITC Franklin Gothic LT"/>
                <a:sym typeface="ITC Franklin Gothic LT"/>
              </a:rPr>
              <a:t>ponte</a:t>
            </a:r>
            <a:r>
              <a:rPr lang="en-US" sz="2499" spc="-27" dirty="0">
                <a:solidFill>
                  <a:srgbClr val="000000"/>
                </a:solidFill>
                <a:latin typeface="ITC Franklin Gothic LT"/>
                <a:ea typeface="ITC Franklin Gothic LT"/>
                <a:cs typeface="ITC Franklin Gothic LT"/>
                <a:sym typeface="ITC Franklin Gothic LT"/>
              </a:rPr>
              <a:t> verso un </a:t>
            </a:r>
            <a:r>
              <a:rPr lang="en-US" sz="2499" spc="-27" dirty="0" err="1">
                <a:solidFill>
                  <a:srgbClr val="000000"/>
                </a:solidFill>
                <a:latin typeface="ITC Franklin Gothic LT"/>
                <a:ea typeface="ITC Franklin Gothic LT"/>
                <a:cs typeface="ITC Franklin Gothic LT"/>
                <a:sym typeface="ITC Franklin Gothic LT"/>
              </a:rPr>
              <a:t>futuro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più</a:t>
            </a:r>
            <a:r>
              <a:rPr lang="en-US" sz="2499" spc="-27" dirty="0">
                <a:solidFill>
                  <a:srgbClr val="000000"/>
                </a:solidFill>
                <a:latin typeface="ITC Franklin Gothic LT"/>
                <a:ea typeface="ITC Franklin Gothic LT"/>
                <a:cs typeface="ITC Franklin Gothic LT"/>
                <a:sym typeface="ITC Franklin Gothic LT"/>
              </a:rPr>
              <a:t> giusto e </a:t>
            </a:r>
            <a:r>
              <a:rPr lang="en-US" sz="2499" spc="-27" dirty="0" err="1">
                <a:solidFill>
                  <a:srgbClr val="000000"/>
                </a:solidFill>
                <a:latin typeface="ITC Franklin Gothic LT"/>
                <a:ea typeface="ITC Franklin Gothic LT"/>
                <a:cs typeface="ITC Franklin Gothic LT"/>
                <a:sym typeface="ITC Franklin Gothic LT"/>
              </a:rPr>
              <a:t>inclusivo</a:t>
            </a:r>
            <a:r>
              <a:rPr lang="en-US" sz="2499" spc="-27" dirty="0">
                <a:solidFill>
                  <a:srgbClr val="000000"/>
                </a:solidFill>
                <a:latin typeface="ITC Franklin Gothic LT"/>
                <a:ea typeface="ITC Franklin Gothic LT"/>
                <a:cs typeface="ITC Franklin Gothic LT"/>
                <a:sym typeface="ITC Franklin Gothic LT"/>
              </a:rPr>
              <a:t>.</a:t>
            </a:r>
          </a:p>
          <a:p>
            <a:pPr algn="just">
              <a:lnSpc>
                <a:spcPts val="2699"/>
              </a:lnSpc>
            </a:pPr>
            <a:r>
              <a:rPr lang="en-US" sz="2499" spc="-27" dirty="0" err="1">
                <a:solidFill>
                  <a:srgbClr val="000000"/>
                </a:solidFill>
                <a:latin typeface="ITC Franklin Gothic LT"/>
                <a:ea typeface="ITC Franklin Gothic LT"/>
                <a:cs typeface="ITC Franklin Gothic LT"/>
                <a:sym typeface="ITC Franklin Gothic LT"/>
              </a:rPr>
              <a:t>Questo</a:t>
            </a:r>
            <a:r>
              <a:rPr lang="en-US" sz="2499" spc="-27" dirty="0">
                <a:solidFill>
                  <a:srgbClr val="000000"/>
                </a:solidFill>
                <a:latin typeface="ITC Franklin Gothic LT"/>
                <a:ea typeface="ITC Franklin Gothic LT"/>
                <a:cs typeface="ITC Franklin Gothic LT"/>
                <a:sym typeface="ITC Franklin Gothic LT"/>
              </a:rPr>
              <a:t> non è solo il </a:t>
            </a:r>
            <a:r>
              <a:rPr lang="en-US" sz="2499" spc="-27" dirty="0" err="1">
                <a:solidFill>
                  <a:srgbClr val="000000"/>
                </a:solidFill>
                <a:latin typeface="ITC Franklin Gothic LT"/>
                <a:ea typeface="ITC Franklin Gothic LT"/>
                <a:cs typeface="ITC Franklin Gothic LT"/>
                <a:sym typeface="ITC Franklin Gothic LT"/>
              </a:rPr>
              <a:t>racconto</a:t>
            </a:r>
            <a:r>
              <a:rPr lang="en-US" sz="2499" spc="-27" dirty="0">
                <a:solidFill>
                  <a:srgbClr val="000000"/>
                </a:solidFill>
                <a:latin typeface="ITC Franklin Gothic LT"/>
                <a:ea typeface="ITC Franklin Gothic LT"/>
                <a:cs typeface="ITC Franklin Gothic LT"/>
                <a:sym typeface="ITC Franklin Gothic LT"/>
              </a:rPr>
              <a:t> di un anno </a:t>
            </a:r>
            <a:r>
              <a:rPr lang="en-US" sz="2499" spc="-27" dirty="0" err="1">
                <a:solidFill>
                  <a:srgbClr val="000000"/>
                </a:solidFill>
                <a:latin typeface="ITC Franklin Gothic LT"/>
                <a:ea typeface="ITC Franklin Gothic LT"/>
                <a:cs typeface="ITC Franklin Gothic LT"/>
                <a:sym typeface="ITC Franklin Gothic LT"/>
              </a:rPr>
              <a:t>passato</a:t>
            </a:r>
            <a:r>
              <a:rPr lang="en-US" sz="2499" spc="-27" dirty="0">
                <a:solidFill>
                  <a:srgbClr val="000000"/>
                </a:solidFill>
                <a:latin typeface="ITC Franklin Gothic LT"/>
                <a:ea typeface="ITC Franklin Gothic LT"/>
                <a:cs typeface="ITC Franklin Gothic LT"/>
                <a:sym typeface="ITC Franklin Gothic LT"/>
              </a:rPr>
              <a:t>: è </a:t>
            </a:r>
            <a:r>
              <a:rPr lang="en-US" sz="2499" spc="-27" dirty="0" err="1">
                <a:solidFill>
                  <a:srgbClr val="000000"/>
                </a:solidFill>
                <a:latin typeface="ITC Franklin Gothic LT"/>
                <a:ea typeface="ITC Franklin Gothic LT"/>
                <a:cs typeface="ITC Franklin Gothic LT"/>
                <a:sym typeface="ITC Franklin Gothic LT"/>
              </a:rPr>
              <a:t>una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promessa</a:t>
            </a:r>
            <a:r>
              <a:rPr lang="en-US" sz="2499" spc="-27" dirty="0">
                <a:solidFill>
                  <a:srgbClr val="000000"/>
                </a:solidFill>
                <a:latin typeface="ITC Franklin Gothic LT"/>
                <a:ea typeface="ITC Franklin Gothic LT"/>
                <a:cs typeface="ITC Franklin Gothic LT"/>
                <a:sym typeface="ITC Franklin Gothic LT"/>
              </a:rPr>
              <a:t> per </a:t>
            </a:r>
            <a:r>
              <a:rPr lang="en-US" sz="2499" spc="-27" dirty="0" err="1">
                <a:solidFill>
                  <a:srgbClr val="000000"/>
                </a:solidFill>
                <a:latin typeface="ITC Franklin Gothic LT"/>
                <a:ea typeface="ITC Franklin Gothic LT"/>
                <a:cs typeface="ITC Franklin Gothic LT"/>
                <a:sym typeface="ITC Franklin Gothic LT"/>
              </a:rPr>
              <a:t>l'anno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verrà</a:t>
            </a:r>
            <a:r>
              <a:rPr lang="en-US" sz="2499" spc="-27" dirty="0">
                <a:solidFill>
                  <a:srgbClr val="000000"/>
                </a:solidFill>
                <a:latin typeface="ITC Franklin Gothic LT"/>
                <a:ea typeface="ITC Franklin Gothic LT"/>
                <a:cs typeface="ITC Franklin Gothic LT"/>
                <a:sym typeface="ITC Franklin Gothic LT"/>
              </a:rPr>
              <a:t>. Una </a:t>
            </a:r>
            <a:r>
              <a:rPr lang="en-US" sz="2499" spc="-27" dirty="0" err="1">
                <a:solidFill>
                  <a:srgbClr val="000000"/>
                </a:solidFill>
                <a:latin typeface="ITC Franklin Gothic LT"/>
                <a:ea typeface="ITC Franklin Gothic LT"/>
                <a:cs typeface="ITC Franklin Gothic LT"/>
                <a:sym typeface="ITC Franklin Gothic LT"/>
              </a:rPr>
              <a:t>promessa</a:t>
            </a:r>
            <a:r>
              <a:rPr lang="en-US" sz="2499" spc="-27" dirty="0">
                <a:solidFill>
                  <a:srgbClr val="000000"/>
                </a:solidFill>
                <a:latin typeface="ITC Franklin Gothic LT"/>
                <a:ea typeface="ITC Franklin Gothic LT"/>
                <a:cs typeface="ITC Franklin Gothic LT"/>
                <a:sym typeface="ITC Franklin Gothic LT"/>
              </a:rPr>
              <a:t> di </a:t>
            </a:r>
            <a:r>
              <a:rPr lang="en-US" sz="2499" spc="-27" dirty="0" err="1">
                <a:solidFill>
                  <a:srgbClr val="000000"/>
                </a:solidFill>
                <a:latin typeface="ITC Franklin Gothic LT"/>
                <a:ea typeface="ITC Franklin Gothic LT"/>
                <a:cs typeface="ITC Franklin Gothic LT"/>
                <a:sym typeface="ITC Franklin Gothic LT"/>
              </a:rPr>
              <a:t>continuare</a:t>
            </a:r>
            <a:r>
              <a:rPr lang="en-US" sz="2499" spc="-27" dirty="0">
                <a:solidFill>
                  <a:srgbClr val="000000"/>
                </a:solidFill>
                <a:latin typeface="ITC Franklin Gothic LT"/>
                <a:ea typeface="ITC Franklin Gothic LT"/>
                <a:cs typeface="ITC Franklin Gothic LT"/>
                <a:sym typeface="ITC Franklin Gothic LT"/>
              </a:rPr>
              <a:t> ad </a:t>
            </a:r>
            <a:r>
              <a:rPr lang="en-US" sz="2499" spc="-27" dirty="0" err="1">
                <a:solidFill>
                  <a:srgbClr val="000000"/>
                </a:solidFill>
                <a:latin typeface="ITC Franklin Gothic LT"/>
                <a:ea typeface="ITC Franklin Gothic LT"/>
                <a:cs typeface="ITC Franklin Gothic LT"/>
                <a:sym typeface="ITC Franklin Gothic LT"/>
              </a:rPr>
              <a:t>essere</a:t>
            </a:r>
            <a:r>
              <a:rPr lang="en-US" sz="2499" spc="-27" dirty="0">
                <a:solidFill>
                  <a:srgbClr val="000000"/>
                </a:solidFill>
                <a:latin typeface="ITC Franklin Gothic LT"/>
                <a:ea typeface="ITC Franklin Gothic LT"/>
                <a:cs typeface="ITC Franklin Gothic LT"/>
                <a:sym typeface="ITC Franklin Gothic LT"/>
              </a:rPr>
              <a:t> il </a:t>
            </a:r>
            <a:r>
              <a:rPr lang="en-US" sz="2499" spc="-27" dirty="0" err="1">
                <a:solidFill>
                  <a:srgbClr val="000000"/>
                </a:solidFill>
                <a:latin typeface="ITC Franklin Gothic LT"/>
                <a:ea typeface="ITC Franklin Gothic LT"/>
                <a:cs typeface="ITC Franklin Gothic LT"/>
                <a:sym typeface="ITC Franklin Gothic LT"/>
              </a:rPr>
              <a:t>cambiamento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vogliamo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vedere</a:t>
            </a:r>
            <a:r>
              <a:rPr lang="en-US" sz="2499" spc="-27" dirty="0">
                <a:solidFill>
                  <a:srgbClr val="000000"/>
                </a:solidFill>
                <a:latin typeface="ITC Franklin Gothic LT"/>
                <a:ea typeface="ITC Franklin Gothic LT"/>
                <a:cs typeface="ITC Franklin Gothic LT"/>
                <a:sym typeface="ITC Franklin Gothic LT"/>
              </a:rPr>
              <a:t>. E </a:t>
            </a:r>
            <a:r>
              <a:rPr lang="en-US" sz="2499" spc="-27" dirty="0" err="1">
                <a:solidFill>
                  <a:srgbClr val="000000"/>
                </a:solidFill>
                <a:latin typeface="ITC Franklin Gothic LT"/>
                <a:ea typeface="ITC Franklin Gothic LT"/>
                <a:cs typeface="ITC Franklin Gothic LT"/>
                <a:sym typeface="ITC Franklin Gothic LT"/>
              </a:rPr>
              <a:t>voi</a:t>
            </a:r>
            <a:r>
              <a:rPr lang="en-US" sz="2499" spc="-27" dirty="0">
                <a:solidFill>
                  <a:srgbClr val="000000"/>
                </a:solidFill>
                <a:latin typeface="ITC Franklin Gothic LT"/>
                <a:ea typeface="ITC Franklin Gothic LT"/>
                <a:cs typeface="ITC Franklin Gothic LT"/>
                <a:sym typeface="ITC Franklin Gothic LT"/>
              </a:rPr>
              <a:t>, come </a:t>
            </a:r>
            <a:r>
              <a:rPr lang="en-US" sz="2499" spc="-27" dirty="0" err="1">
                <a:solidFill>
                  <a:srgbClr val="000000"/>
                </a:solidFill>
                <a:latin typeface="ITC Franklin Gothic LT"/>
                <a:ea typeface="ITC Franklin Gothic LT"/>
                <a:cs typeface="ITC Franklin Gothic LT"/>
                <a:sym typeface="ITC Franklin Gothic LT"/>
              </a:rPr>
              <a:t>direzione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avete</a:t>
            </a:r>
            <a:r>
              <a:rPr lang="en-US" sz="2499" spc="-27" dirty="0">
                <a:solidFill>
                  <a:srgbClr val="000000"/>
                </a:solidFill>
                <a:latin typeface="ITC Franklin Gothic LT"/>
                <a:ea typeface="ITC Franklin Gothic LT"/>
                <a:cs typeface="ITC Franklin Gothic LT"/>
                <a:sym typeface="ITC Franklin Gothic LT"/>
              </a:rPr>
              <a:t> un </a:t>
            </a:r>
            <a:r>
              <a:rPr lang="en-US" sz="2499" spc="-27" dirty="0" err="1">
                <a:solidFill>
                  <a:srgbClr val="000000"/>
                </a:solidFill>
                <a:latin typeface="ITC Franklin Gothic LT"/>
                <a:ea typeface="ITC Franklin Gothic LT"/>
                <a:cs typeface="ITC Franklin Gothic LT"/>
                <a:sym typeface="ITC Franklin Gothic LT"/>
              </a:rPr>
              <a:t>ruolo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fondamentale</a:t>
            </a:r>
            <a:r>
              <a:rPr lang="en-US" sz="2499" spc="-27" dirty="0">
                <a:solidFill>
                  <a:srgbClr val="000000"/>
                </a:solidFill>
                <a:latin typeface="ITC Franklin Gothic LT"/>
                <a:ea typeface="ITC Franklin Gothic LT"/>
                <a:cs typeface="ITC Franklin Gothic LT"/>
                <a:sym typeface="ITC Franklin Gothic LT"/>
              </a:rPr>
              <a:t> in </a:t>
            </a:r>
            <a:r>
              <a:rPr lang="en-US" sz="2499" spc="-27" dirty="0" err="1">
                <a:solidFill>
                  <a:srgbClr val="000000"/>
                </a:solidFill>
                <a:latin typeface="ITC Franklin Gothic LT"/>
                <a:ea typeface="ITC Franklin Gothic LT"/>
                <a:cs typeface="ITC Franklin Gothic LT"/>
                <a:sym typeface="ITC Franklin Gothic LT"/>
              </a:rPr>
              <a:t>questo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percorso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siete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catalizzatori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sostenitori</a:t>
            </a:r>
            <a:r>
              <a:rPr lang="en-US" sz="2499" spc="-27" dirty="0">
                <a:solidFill>
                  <a:srgbClr val="000000"/>
                </a:solidFill>
                <a:latin typeface="ITC Franklin Gothic LT"/>
                <a:ea typeface="ITC Franklin Gothic LT"/>
                <a:cs typeface="ITC Franklin Gothic LT"/>
                <a:sym typeface="ITC Franklin Gothic LT"/>
              </a:rPr>
              <a:t> e </a:t>
            </a:r>
            <a:r>
              <a:rPr lang="en-US" sz="2499" spc="-27" dirty="0" err="1">
                <a:solidFill>
                  <a:srgbClr val="000000"/>
                </a:solidFill>
                <a:latin typeface="ITC Franklin Gothic LT"/>
                <a:ea typeface="ITC Franklin Gothic LT"/>
                <a:cs typeface="ITC Franklin Gothic LT"/>
                <a:sym typeface="ITC Franklin Gothic LT"/>
              </a:rPr>
              <a:t>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visionari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ci </a:t>
            </a:r>
            <a:r>
              <a:rPr lang="en-US" sz="2499" spc="-27" dirty="0" err="1">
                <a:solidFill>
                  <a:srgbClr val="000000"/>
                </a:solidFill>
                <a:latin typeface="ITC Franklin Gothic LT"/>
                <a:ea typeface="ITC Franklin Gothic LT"/>
                <a:cs typeface="ITC Franklin Gothic LT"/>
                <a:sym typeface="ITC Franklin Gothic LT"/>
              </a:rPr>
              <a:t>aiutano</a:t>
            </a:r>
            <a:r>
              <a:rPr lang="en-US" sz="2499" spc="-27" dirty="0">
                <a:solidFill>
                  <a:srgbClr val="000000"/>
                </a:solidFill>
                <a:latin typeface="ITC Franklin Gothic LT"/>
                <a:ea typeface="ITC Franklin Gothic LT"/>
                <a:cs typeface="ITC Franklin Gothic LT"/>
                <a:sym typeface="ITC Franklin Gothic LT"/>
              </a:rPr>
              <a:t> a </a:t>
            </a:r>
            <a:r>
              <a:rPr lang="en-US" sz="2499" spc="-27" dirty="0" err="1">
                <a:solidFill>
                  <a:srgbClr val="000000"/>
                </a:solidFill>
                <a:latin typeface="ITC Franklin Gothic LT"/>
                <a:ea typeface="ITC Franklin Gothic LT"/>
                <a:cs typeface="ITC Franklin Gothic LT"/>
                <a:sym typeface="ITC Franklin Gothic LT"/>
              </a:rPr>
              <a:t>trasformare</a:t>
            </a:r>
            <a:r>
              <a:rPr lang="en-US" sz="2499" spc="-27" dirty="0">
                <a:solidFill>
                  <a:srgbClr val="000000"/>
                </a:solidFill>
                <a:latin typeface="ITC Franklin Gothic LT"/>
                <a:ea typeface="ITC Franklin Gothic LT"/>
                <a:cs typeface="ITC Franklin Gothic LT"/>
                <a:sym typeface="ITC Franklin Gothic LT"/>
              </a:rPr>
              <a:t> le idee in </a:t>
            </a:r>
            <a:r>
              <a:rPr lang="en-US" sz="2499" spc="-27" dirty="0" err="1">
                <a:solidFill>
                  <a:srgbClr val="000000"/>
                </a:solidFill>
                <a:latin typeface="ITC Franklin Gothic LT"/>
                <a:ea typeface="ITC Franklin Gothic LT"/>
                <a:cs typeface="ITC Franklin Gothic LT"/>
                <a:sym typeface="ITC Franklin Gothic LT"/>
              </a:rPr>
              <a:t>realtà</a:t>
            </a:r>
            <a:r>
              <a:rPr lang="en-US" sz="2499" spc="-27" dirty="0">
                <a:solidFill>
                  <a:srgbClr val="000000"/>
                </a:solidFill>
                <a:latin typeface="ITC Franklin Gothic LT"/>
                <a:ea typeface="ITC Franklin Gothic LT"/>
                <a:cs typeface="ITC Franklin Gothic LT"/>
                <a:sym typeface="ITC Franklin Gothic LT"/>
              </a:rPr>
              <a:t>.</a:t>
            </a:r>
          </a:p>
          <a:p>
            <a:pPr algn="just">
              <a:lnSpc>
                <a:spcPts val="2699"/>
              </a:lnSpc>
            </a:pPr>
            <a:r>
              <a:rPr lang="en-US" sz="2499" spc="-27" dirty="0" err="1">
                <a:solidFill>
                  <a:srgbClr val="000000"/>
                </a:solidFill>
                <a:latin typeface="ITC Franklin Gothic LT"/>
                <a:ea typeface="ITC Franklin Gothic LT"/>
                <a:cs typeface="ITC Franklin Gothic LT"/>
                <a:sym typeface="ITC Franklin Gothic LT"/>
              </a:rPr>
              <a:t>Quindi</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guardiamo</a:t>
            </a:r>
            <a:r>
              <a:rPr lang="en-US" sz="2499" spc="-27" dirty="0">
                <a:solidFill>
                  <a:srgbClr val="000000"/>
                </a:solidFill>
                <a:latin typeface="ITC Franklin Gothic LT"/>
                <a:ea typeface="ITC Franklin Gothic LT"/>
                <a:cs typeface="ITC Franklin Gothic LT"/>
                <a:sym typeface="ITC Franklin Gothic LT"/>
              </a:rPr>
              <a:t> avanti con fiducia. </a:t>
            </a:r>
            <a:r>
              <a:rPr lang="en-US" sz="2499" spc="-27" dirty="0" err="1">
                <a:solidFill>
                  <a:srgbClr val="000000"/>
                </a:solidFill>
                <a:latin typeface="ITC Franklin Gothic LT"/>
                <a:ea typeface="ITC Franklin Gothic LT"/>
                <a:cs typeface="ITC Franklin Gothic LT"/>
                <a:sym typeface="ITC Franklin Gothic LT"/>
              </a:rPr>
              <a:t>Accogliamo</a:t>
            </a:r>
            <a:r>
              <a:rPr lang="en-US" sz="2499" spc="-27" dirty="0">
                <a:solidFill>
                  <a:srgbClr val="000000"/>
                </a:solidFill>
                <a:latin typeface="ITC Franklin Gothic LT"/>
                <a:ea typeface="ITC Franklin Gothic LT"/>
                <a:cs typeface="ITC Franklin Gothic LT"/>
                <a:sym typeface="ITC Franklin Gothic LT"/>
              </a:rPr>
              <a:t> il 2025 come </a:t>
            </a:r>
            <a:r>
              <a:rPr lang="en-US" sz="2499" spc="-27" dirty="0" err="1">
                <a:solidFill>
                  <a:srgbClr val="000000"/>
                </a:solidFill>
                <a:latin typeface="ITC Franklin Gothic LT"/>
                <a:ea typeface="ITC Franklin Gothic LT"/>
                <a:cs typeface="ITC Franklin Gothic LT"/>
                <a:sym typeface="ITC Franklin Gothic LT"/>
              </a:rPr>
              <a:t>un'opportunità</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Perché</a:t>
            </a:r>
            <a:r>
              <a:rPr lang="en-US" sz="2499" spc="-27" dirty="0">
                <a:solidFill>
                  <a:srgbClr val="000000"/>
                </a:solidFill>
                <a:latin typeface="ITC Franklin Gothic LT"/>
                <a:ea typeface="ITC Franklin Gothic LT"/>
                <a:cs typeface="ITC Franklin Gothic LT"/>
                <a:sym typeface="ITC Franklin Gothic LT"/>
              </a:rPr>
              <a:t>, come ci ha </a:t>
            </a:r>
            <a:r>
              <a:rPr lang="en-US" sz="2499" spc="-27" dirty="0" err="1">
                <a:solidFill>
                  <a:srgbClr val="000000"/>
                </a:solidFill>
                <a:latin typeface="ITC Franklin Gothic LT"/>
                <a:ea typeface="ITC Franklin Gothic LT"/>
                <a:cs typeface="ITC Franklin Gothic LT"/>
                <a:sym typeface="ITC Franklin Gothic LT"/>
              </a:rPr>
              <a:t>insegnato</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quest'anno</a:t>
            </a:r>
            <a:r>
              <a:rPr lang="en-US" sz="2499" spc="-27" dirty="0">
                <a:solidFill>
                  <a:srgbClr val="000000"/>
                </a:solidFill>
                <a:latin typeface="ITC Franklin Gothic LT"/>
                <a:ea typeface="ITC Franklin Gothic LT"/>
                <a:cs typeface="ITC Franklin Gothic LT"/>
                <a:sym typeface="ITC Franklin Gothic LT"/>
              </a:rPr>
              <a:t>, la vera forza </a:t>
            </a:r>
            <a:r>
              <a:rPr lang="en-US" sz="2499" spc="-27" dirty="0" err="1">
                <a:solidFill>
                  <a:srgbClr val="000000"/>
                </a:solidFill>
                <a:latin typeface="ITC Franklin Gothic LT"/>
                <a:ea typeface="ITC Franklin Gothic LT"/>
                <a:cs typeface="ITC Franklin Gothic LT"/>
                <a:sym typeface="ITC Franklin Gothic LT"/>
              </a:rPr>
              <a:t>della</a:t>
            </a:r>
            <a:r>
              <a:rPr lang="en-US" sz="2499" spc="-27" dirty="0">
                <a:solidFill>
                  <a:srgbClr val="000000"/>
                </a:solidFill>
                <a:latin typeface="ITC Franklin Gothic LT"/>
                <a:ea typeface="ITC Franklin Gothic LT"/>
                <a:cs typeface="ITC Franklin Gothic LT"/>
                <a:sym typeface="ITC Franklin Gothic LT"/>
              </a:rPr>
              <a:t> Fondazione Mondo </a:t>
            </a:r>
            <a:r>
              <a:rPr lang="en-US" sz="2499" spc="-27" dirty="0" err="1">
                <a:solidFill>
                  <a:srgbClr val="000000"/>
                </a:solidFill>
                <a:latin typeface="ITC Franklin Gothic LT"/>
                <a:ea typeface="ITC Franklin Gothic LT"/>
                <a:cs typeface="ITC Franklin Gothic LT"/>
                <a:sym typeface="ITC Franklin Gothic LT"/>
              </a:rPr>
              <a:t>Digitale</a:t>
            </a:r>
            <a:r>
              <a:rPr lang="en-US" sz="2499" spc="-27" dirty="0">
                <a:solidFill>
                  <a:srgbClr val="000000"/>
                </a:solidFill>
                <a:latin typeface="ITC Franklin Gothic LT"/>
                <a:ea typeface="ITC Franklin Gothic LT"/>
                <a:cs typeface="ITC Franklin Gothic LT"/>
                <a:sym typeface="ITC Franklin Gothic LT"/>
              </a:rPr>
              <a:t> non </a:t>
            </a:r>
            <a:r>
              <a:rPr lang="en-US" sz="2499" spc="-27" dirty="0" err="1">
                <a:solidFill>
                  <a:srgbClr val="000000"/>
                </a:solidFill>
                <a:latin typeface="ITC Franklin Gothic LT"/>
                <a:ea typeface="ITC Franklin Gothic LT"/>
                <a:cs typeface="ITC Franklin Gothic LT"/>
                <a:sym typeface="ITC Franklin Gothic LT"/>
              </a:rPr>
              <a:t>sta</a:t>
            </a:r>
            <a:r>
              <a:rPr lang="en-US" sz="2499" spc="-27" dirty="0">
                <a:solidFill>
                  <a:srgbClr val="000000"/>
                </a:solidFill>
                <a:latin typeface="ITC Franklin Gothic LT"/>
                <a:ea typeface="ITC Franklin Gothic LT"/>
                <a:cs typeface="ITC Franklin Gothic LT"/>
                <a:sym typeface="ITC Franklin Gothic LT"/>
              </a:rPr>
              <a:t> solo in </a:t>
            </a:r>
            <a:r>
              <a:rPr lang="en-US" sz="2499" spc="-27" dirty="0" err="1">
                <a:solidFill>
                  <a:srgbClr val="000000"/>
                </a:solidFill>
                <a:latin typeface="ITC Franklin Gothic LT"/>
                <a:ea typeface="ITC Franklin Gothic LT"/>
                <a:cs typeface="ITC Franklin Gothic LT"/>
                <a:sym typeface="ITC Franklin Gothic LT"/>
              </a:rPr>
              <a:t>ciò</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che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facciamo</a:t>
            </a:r>
            <a:r>
              <a:rPr lang="en-US" sz="2499" spc="-27" dirty="0">
                <a:solidFill>
                  <a:srgbClr val="000000"/>
                </a:solidFill>
                <a:latin typeface="ITC Franklin Gothic LT"/>
                <a:ea typeface="ITC Franklin Gothic LT"/>
                <a:cs typeface="ITC Franklin Gothic LT"/>
                <a:sym typeface="ITC Franklin Gothic LT"/>
              </a:rPr>
              <a:t>, ma in come lo </a:t>
            </a:r>
            <a:r>
              <a:rPr lang="en-US" sz="2499" spc="-27" dirty="0" err="1">
                <a:solidFill>
                  <a:srgbClr val="000000"/>
                </a:solidFill>
                <a:latin typeface="ITC Franklin Gothic LT"/>
                <a:ea typeface="ITC Franklin Gothic LT"/>
                <a:cs typeface="ITC Franklin Gothic LT"/>
                <a:sym typeface="ITC Franklin Gothic LT"/>
              </a:rPr>
              <a:t>facciamo</a:t>
            </a:r>
            <a:r>
              <a:rPr lang="en-US" sz="2499" spc="-27" dirty="0">
                <a:solidFill>
                  <a:srgbClr val="000000"/>
                </a:solidFill>
                <a:latin typeface="ITC Franklin Gothic LT"/>
                <a:ea typeface="ITC Franklin Gothic LT"/>
                <a:cs typeface="ITC Franklin Gothic LT"/>
                <a:sym typeface="ITC Franklin Gothic LT"/>
              </a:rPr>
              <a:t>: con </a:t>
            </a:r>
            <a:r>
              <a:rPr lang="en-US" sz="2499" spc="-27" dirty="0" err="1">
                <a:solidFill>
                  <a:srgbClr val="000000"/>
                </a:solidFill>
                <a:latin typeface="ITC Franklin Gothic LT"/>
                <a:ea typeface="ITC Franklin Gothic LT"/>
                <a:cs typeface="ITC Franklin Gothic LT"/>
                <a:sym typeface="ITC Franklin Gothic LT"/>
              </a:rPr>
              <a:t>passione</a:t>
            </a:r>
            <a:r>
              <a:rPr lang="en-US" sz="2499" spc="-27" dirty="0">
                <a:solidFill>
                  <a:srgbClr val="000000"/>
                </a:solidFill>
                <a:latin typeface="ITC Franklin Gothic LT"/>
                <a:ea typeface="ITC Franklin Gothic LT"/>
                <a:cs typeface="ITC Franklin Gothic LT"/>
                <a:sym typeface="ITC Franklin Gothic LT"/>
              </a:rPr>
              <a:t>, con </a:t>
            </a:r>
            <a:r>
              <a:rPr lang="en-US" sz="2499" spc="-27" dirty="0" err="1">
                <a:solidFill>
                  <a:srgbClr val="000000"/>
                </a:solidFill>
                <a:latin typeface="ITC Franklin Gothic LT"/>
                <a:ea typeface="ITC Franklin Gothic LT"/>
                <a:cs typeface="ITC Franklin Gothic LT"/>
                <a:sym typeface="ITC Franklin Gothic LT"/>
              </a:rPr>
              <a:t>dedizione</a:t>
            </a:r>
            <a:r>
              <a:rPr lang="en-US" sz="2499" spc="-27" dirty="0">
                <a:solidFill>
                  <a:srgbClr val="000000"/>
                </a:solidFill>
                <a:latin typeface="ITC Franklin Gothic LT"/>
                <a:ea typeface="ITC Franklin Gothic LT"/>
                <a:cs typeface="ITC Franklin Gothic LT"/>
                <a:sym typeface="ITC Franklin Gothic LT"/>
              </a:rPr>
              <a:t> e con </a:t>
            </a:r>
            <a:r>
              <a:rPr lang="en-US" sz="2499" spc="-27" dirty="0" err="1">
                <a:solidFill>
                  <a:srgbClr val="000000"/>
                </a:solidFill>
                <a:latin typeface="ITC Franklin Gothic LT"/>
                <a:ea typeface="ITC Franklin Gothic LT"/>
                <a:cs typeface="ITC Franklin Gothic LT"/>
                <a:sym typeface="ITC Franklin Gothic LT"/>
              </a:rPr>
              <a:t>una</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visione</a:t>
            </a:r>
            <a:r>
              <a:rPr lang="en-US" sz="2499" spc="-27" dirty="0">
                <a:solidFill>
                  <a:srgbClr val="000000"/>
                </a:solidFill>
                <a:latin typeface="ITC Franklin Gothic LT"/>
                <a:ea typeface="ITC Franklin Gothic LT"/>
                <a:cs typeface="ITC Franklin Gothic LT"/>
                <a:sym typeface="ITC Franklin Gothic LT"/>
              </a:rPr>
              <a:t> </a:t>
            </a:r>
            <a:r>
              <a:rPr lang="en-US" sz="2499" spc="-27" dirty="0" err="1">
                <a:solidFill>
                  <a:srgbClr val="000000"/>
                </a:solidFill>
                <a:latin typeface="ITC Franklin Gothic LT"/>
                <a:ea typeface="ITC Franklin Gothic LT"/>
                <a:cs typeface="ITC Franklin Gothic LT"/>
                <a:sym typeface="ITC Franklin Gothic LT"/>
              </a:rPr>
              <a:t>condivisa</a:t>
            </a:r>
            <a:r>
              <a:rPr lang="en-US" sz="2499" spc="-27" dirty="0">
                <a:solidFill>
                  <a:srgbClr val="000000"/>
                </a:solidFill>
                <a:latin typeface="ITC Franklin Gothic LT"/>
                <a:ea typeface="ITC Franklin Gothic LT"/>
                <a:cs typeface="ITC Franklin Gothic LT"/>
                <a:sym typeface="ITC Franklin Gothic LT"/>
              </a:rPr>
              <a:t>.</a:t>
            </a:r>
          </a:p>
          <a:p>
            <a:pPr algn="just">
              <a:lnSpc>
                <a:spcPts val="2699"/>
              </a:lnSpc>
              <a:spcBef>
                <a:spcPct val="0"/>
              </a:spcBef>
            </a:pPr>
            <a:endParaRPr lang="en-US" sz="2499" spc="-27" dirty="0">
              <a:solidFill>
                <a:srgbClr val="000000"/>
              </a:solidFill>
              <a:latin typeface="ITC Franklin Gothic LT"/>
              <a:ea typeface="ITC Franklin Gothic LT"/>
              <a:cs typeface="ITC Franklin Gothic LT"/>
              <a:sym typeface="ITC Franklin Gothic LT"/>
            </a:endParaRPr>
          </a:p>
        </p:txBody>
      </p:sp>
      <p:pic>
        <p:nvPicPr>
          <p:cNvPr id="7" name="AI_PARLA DI N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rot="10800000" flipH="1">
            <a:off x="2057400" y="7433591"/>
            <a:ext cx="935709" cy="9357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9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464"/>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it-IT"/>
            </a:p>
          </p:txBody>
        </p:sp>
      </p:grpSp>
      <p:grpSp>
        <p:nvGrpSpPr>
          <p:cNvPr id="4" name="Group 4"/>
          <p:cNvGrpSpPr/>
          <p:nvPr/>
        </p:nvGrpSpPr>
        <p:grpSpPr>
          <a:xfrm rot="12504">
            <a:off x="5206398" y="8820114"/>
            <a:ext cx="7875205" cy="19050"/>
            <a:chOff x="0" y="0"/>
            <a:chExt cx="10500273" cy="25400"/>
          </a:xfrm>
        </p:grpSpPr>
        <p:sp>
          <p:nvSpPr>
            <p:cNvPr id="5" name="Freeform 5"/>
            <p:cNvSpPr/>
            <p:nvPr/>
          </p:nvSpPr>
          <p:spPr>
            <a:xfrm>
              <a:off x="0" y="0"/>
              <a:ext cx="10500233" cy="25400"/>
            </a:xfrm>
            <a:custGeom>
              <a:avLst/>
              <a:gdLst/>
              <a:ahLst/>
              <a:cxnLst/>
              <a:rect l="l" t="t" r="r" b="b"/>
              <a:pathLst>
                <a:path w="10500233" h="25400">
                  <a:moveTo>
                    <a:pt x="12700" y="0"/>
                  </a:moveTo>
                  <a:lnTo>
                    <a:pt x="10487533" y="0"/>
                  </a:lnTo>
                  <a:cubicBezTo>
                    <a:pt x="10494518" y="0"/>
                    <a:pt x="10500233" y="5715"/>
                    <a:pt x="10500233" y="12700"/>
                  </a:cubicBezTo>
                  <a:cubicBezTo>
                    <a:pt x="10500233" y="19685"/>
                    <a:pt x="10494518" y="25400"/>
                    <a:pt x="10487533" y="25400"/>
                  </a:cubicBezTo>
                  <a:lnTo>
                    <a:pt x="12700" y="25400"/>
                  </a:lnTo>
                  <a:cubicBezTo>
                    <a:pt x="5715" y="25400"/>
                    <a:pt x="0" y="19685"/>
                    <a:pt x="0" y="12700"/>
                  </a:cubicBezTo>
                  <a:cubicBezTo>
                    <a:pt x="0" y="5715"/>
                    <a:pt x="5715" y="0"/>
                    <a:pt x="12700" y="0"/>
                  </a:cubicBezTo>
                  <a:close/>
                </a:path>
              </a:pathLst>
            </a:custGeom>
            <a:solidFill>
              <a:srgbClr val="FFFFFF"/>
            </a:solidFill>
          </p:spPr>
          <p:txBody>
            <a:bodyPr/>
            <a:lstStyle/>
            <a:p>
              <a:endParaRPr lang="it-IT"/>
            </a:p>
          </p:txBody>
        </p:sp>
      </p:grpSp>
      <p:sp>
        <p:nvSpPr>
          <p:cNvPr id="6" name="TextBox 6"/>
          <p:cNvSpPr txBox="1"/>
          <p:nvPr/>
        </p:nvSpPr>
        <p:spPr>
          <a:xfrm>
            <a:off x="4304048" y="8973523"/>
            <a:ext cx="9679904" cy="355745"/>
          </a:xfrm>
          <a:prstGeom prst="rect">
            <a:avLst/>
          </a:prstGeom>
        </p:spPr>
        <p:txBody>
          <a:bodyPr lIns="0" tIns="0" rIns="0" bIns="0" rtlCol="0" anchor="t">
            <a:spAutoFit/>
          </a:bodyPr>
          <a:lstStyle/>
          <a:p>
            <a:pPr algn="ctr">
              <a:lnSpc>
                <a:spcPts val="2268"/>
              </a:lnSpc>
            </a:pPr>
            <a:r>
              <a:rPr lang="en-US" sz="2100" b="1" spc="-17">
                <a:solidFill>
                  <a:srgbClr val="FFFFFF"/>
                </a:solidFill>
                <a:latin typeface="ITC Franklin Gothic LT Semi-Bold"/>
                <a:ea typeface="ITC Franklin Gothic LT Semi-Bold"/>
                <a:cs typeface="ITC Franklin Gothic LT Semi-Bold"/>
                <a:sym typeface="ITC Franklin Gothic LT Semi-Bold"/>
              </a:rPr>
              <a:t>Fondazione Mondo Digitale</a:t>
            </a:r>
            <a:r>
              <a:rPr lang="en-US" sz="2100" spc="-17">
                <a:solidFill>
                  <a:srgbClr val="FFFFFF"/>
                </a:solidFill>
                <a:latin typeface="ITC Franklin Gothic LT"/>
                <a:ea typeface="ITC Franklin Gothic LT"/>
                <a:cs typeface="ITC Franklin Gothic LT"/>
                <a:sym typeface="ITC Franklin Gothic LT"/>
              </a:rPr>
              <a:t>  |  Roma - Milano - Torino</a:t>
            </a:r>
          </a:p>
        </p:txBody>
      </p:sp>
      <p:grpSp>
        <p:nvGrpSpPr>
          <p:cNvPr id="7" name="Group 7"/>
          <p:cNvGrpSpPr/>
          <p:nvPr/>
        </p:nvGrpSpPr>
        <p:grpSpPr>
          <a:xfrm>
            <a:off x="5435388" y="6122914"/>
            <a:ext cx="7000236" cy="2540038"/>
            <a:chOff x="0" y="0"/>
            <a:chExt cx="9333648" cy="3386717"/>
          </a:xfrm>
        </p:grpSpPr>
        <p:sp>
          <p:nvSpPr>
            <p:cNvPr id="8" name="Freeform 8"/>
            <p:cNvSpPr/>
            <p:nvPr/>
          </p:nvSpPr>
          <p:spPr>
            <a:xfrm>
              <a:off x="0" y="0"/>
              <a:ext cx="9333611" cy="3386709"/>
            </a:xfrm>
            <a:custGeom>
              <a:avLst/>
              <a:gdLst/>
              <a:ahLst/>
              <a:cxnLst/>
              <a:rect l="l" t="t" r="r" b="b"/>
              <a:pathLst>
                <a:path w="9333611" h="3386709">
                  <a:moveTo>
                    <a:pt x="0" y="0"/>
                  </a:moveTo>
                  <a:lnTo>
                    <a:pt x="9333611" y="0"/>
                  </a:lnTo>
                  <a:lnTo>
                    <a:pt x="9333611" y="3386709"/>
                  </a:lnTo>
                  <a:lnTo>
                    <a:pt x="0" y="3386709"/>
                  </a:lnTo>
                  <a:lnTo>
                    <a:pt x="0" y="0"/>
                  </a:lnTo>
                  <a:close/>
                </a:path>
              </a:pathLst>
            </a:custGeom>
            <a:blipFill>
              <a:blip r:embed="rId4"/>
              <a:stretch>
                <a:fillRect t="-47101" b="-47101"/>
              </a:stretch>
            </a:blipFill>
          </p:spPr>
          <p:txBody>
            <a:bodyPr/>
            <a:lstStyle/>
            <a:p>
              <a:endParaRPr lang="it-IT"/>
            </a:p>
          </p:txBody>
        </p:sp>
      </p:grpSp>
      <p:sp>
        <p:nvSpPr>
          <p:cNvPr id="9" name="TextBox 9"/>
          <p:cNvSpPr txBox="1"/>
          <p:nvPr/>
        </p:nvSpPr>
        <p:spPr>
          <a:xfrm>
            <a:off x="5715000" y="4167387"/>
            <a:ext cx="7121602" cy="1795363"/>
          </a:xfrm>
          <a:prstGeom prst="rect">
            <a:avLst/>
          </a:prstGeom>
        </p:spPr>
        <p:txBody>
          <a:bodyPr wrap="square" lIns="0" tIns="0" rIns="0" bIns="0" rtlCol="0" anchor="t">
            <a:spAutoFit/>
          </a:bodyPr>
          <a:lstStyle/>
          <a:p>
            <a:pPr algn="ctr">
              <a:lnSpc>
                <a:spcPts val="13999"/>
              </a:lnSpc>
            </a:pPr>
            <a:r>
              <a:rPr lang="en-US" sz="9999" b="1" dirty="0" err="1">
                <a:solidFill>
                  <a:srgbClr val="FFFFFF"/>
                </a:solidFill>
                <a:latin typeface="Saffran Bold"/>
                <a:ea typeface="Saffran Bold"/>
                <a:cs typeface="Saffran Bold"/>
                <a:sym typeface="Saffran Bold"/>
              </a:rPr>
              <a:t>Buon</a:t>
            </a:r>
            <a:r>
              <a:rPr lang="en-US" sz="9999" b="1" dirty="0">
                <a:solidFill>
                  <a:srgbClr val="FFFFFF"/>
                </a:solidFill>
                <a:latin typeface="Saffran Bold"/>
                <a:ea typeface="Saffran Bold"/>
                <a:cs typeface="Saffran Bold"/>
                <a:sym typeface="Saffran Bold"/>
              </a:rPr>
              <a:t> 2025!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3118866"/>
            <a:ext cx="13865388" cy="2024634"/>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128"/>
              </a:lnSpc>
            </a:pPr>
            <a:r>
              <a:rPr lang="en-US" sz="6600" b="1" spc="-79">
                <a:solidFill>
                  <a:srgbClr val="9A2136"/>
                </a:solidFill>
                <a:latin typeface="Saffran Bold"/>
                <a:ea typeface="Saffran Bold"/>
                <a:cs typeface="Saffran Bold"/>
                <a:sym typeface="Saffran Bold"/>
              </a:rPr>
              <a:t>Crescita</a:t>
            </a:r>
          </a:p>
        </p:txBody>
      </p:sp>
      <p:grpSp>
        <p:nvGrpSpPr>
          <p:cNvPr id="4" name="Group 4"/>
          <p:cNvGrpSpPr/>
          <p:nvPr/>
        </p:nvGrpSpPr>
        <p:grpSpPr>
          <a:xfrm>
            <a:off x="12360959" y="-324612"/>
            <a:ext cx="5927041" cy="5714741"/>
            <a:chOff x="0" y="0"/>
            <a:chExt cx="8287061" cy="7990228"/>
          </a:xfrm>
        </p:grpSpPr>
        <p:sp>
          <p:nvSpPr>
            <p:cNvPr id="5" name="Freeform 5"/>
            <p:cNvSpPr/>
            <p:nvPr/>
          </p:nvSpPr>
          <p:spPr>
            <a:xfrm>
              <a:off x="0" y="0"/>
              <a:ext cx="8287062" cy="7990228"/>
            </a:xfrm>
            <a:custGeom>
              <a:avLst/>
              <a:gdLst/>
              <a:ahLst/>
              <a:cxnLst/>
              <a:rect l="l" t="t" r="r" b="b"/>
              <a:pathLst>
                <a:path w="8287062" h="7990228">
                  <a:moveTo>
                    <a:pt x="0" y="0"/>
                  </a:moveTo>
                  <a:lnTo>
                    <a:pt x="8287062" y="0"/>
                  </a:lnTo>
                  <a:lnTo>
                    <a:pt x="8287062" y="7990228"/>
                  </a:lnTo>
                  <a:lnTo>
                    <a:pt x="0" y="7990228"/>
                  </a:lnTo>
                  <a:lnTo>
                    <a:pt x="0" y="0"/>
                  </a:lnTo>
                  <a:close/>
                </a:path>
              </a:pathLst>
            </a:custGeom>
            <a:blipFill>
              <a:blip r:embed="rId3"/>
              <a:stretch>
                <a:fillRect t="-5259" b="-77279"/>
              </a:stretch>
            </a:blipFill>
          </p:spPr>
          <p:txBody>
            <a:bodyPr/>
            <a:lstStyle/>
            <a:p>
              <a:endParaRPr lang="it-IT"/>
            </a:p>
          </p:txBody>
        </p:sp>
      </p:grpSp>
      <p:grpSp>
        <p:nvGrpSpPr>
          <p:cNvPr id="6" name="Group 6"/>
          <p:cNvGrpSpPr/>
          <p:nvPr/>
        </p:nvGrpSpPr>
        <p:grpSpPr>
          <a:xfrm>
            <a:off x="271278" y="443734"/>
            <a:ext cx="2022298" cy="796345"/>
            <a:chOff x="0" y="0"/>
            <a:chExt cx="2696397" cy="1061793"/>
          </a:xfrm>
        </p:grpSpPr>
        <p:sp>
          <p:nvSpPr>
            <p:cNvPr id="7" name="Freeform 7"/>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4"/>
              <a:stretch>
                <a:fillRect t="-133" r="-2" b="-128"/>
              </a:stretch>
            </a:blipFill>
          </p:spPr>
          <p:txBody>
            <a:bodyPr/>
            <a:lstStyle/>
            <a:p>
              <a:endParaRPr lang="it-IT"/>
            </a:p>
          </p:txBody>
        </p:sp>
      </p:grpSp>
      <p:grpSp>
        <p:nvGrpSpPr>
          <p:cNvPr id="8" name="Group 8"/>
          <p:cNvGrpSpPr/>
          <p:nvPr/>
        </p:nvGrpSpPr>
        <p:grpSpPr>
          <a:xfrm>
            <a:off x="12360959" y="5382648"/>
            <a:ext cx="5927041" cy="5134422"/>
            <a:chOff x="0" y="0"/>
            <a:chExt cx="7902721" cy="6845896"/>
          </a:xfrm>
        </p:grpSpPr>
        <p:sp>
          <p:nvSpPr>
            <p:cNvPr id="9" name="Freeform 9"/>
            <p:cNvSpPr/>
            <p:nvPr/>
          </p:nvSpPr>
          <p:spPr>
            <a:xfrm>
              <a:off x="0" y="0"/>
              <a:ext cx="7902722" cy="6845896"/>
            </a:xfrm>
            <a:custGeom>
              <a:avLst/>
              <a:gdLst/>
              <a:ahLst/>
              <a:cxnLst/>
              <a:rect l="l" t="t" r="r" b="b"/>
              <a:pathLst>
                <a:path w="7902722" h="6845896">
                  <a:moveTo>
                    <a:pt x="0" y="0"/>
                  </a:moveTo>
                  <a:lnTo>
                    <a:pt x="7902722" y="0"/>
                  </a:lnTo>
                  <a:lnTo>
                    <a:pt x="7902722" y="6845896"/>
                  </a:lnTo>
                  <a:lnTo>
                    <a:pt x="0" y="6845896"/>
                  </a:lnTo>
                  <a:lnTo>
                    <a:pt x="0" y="0"/>
                  </a:lnTo>
                  <a:close/>
                </a:path>
              </a:pathLst>
            </a:custGeom>
            <a:blipFill>
              <a:blip r:embed="rId5"/>
              <a:stretch>
                <a:fillRect l="-4756" r="-25183"/>
              </a:stretch>
            </a:blipFill>
          </p:spPr>
          <p:txBody>
            <a:bodyPr/>
            <a:lstStyle/>
            <a:p>
              <a:endParaRPr lang="it-IT"/>
            </a:p>
          </p:txBody>
        </p:sp>
      </p:grpSp>
      <p:sp>
        <p:nvSpPr>
          <p:cNvPr id="10" name="TextBox 10"/>
          <p:cNvSpPr txBox="1"/>
          <p:nvPr/>
        </p:nvSpPr>
        <p:spPr>
          <a:xfrm>
            <a:off x="10058400" y="9486900"/>
            <a:ext cx="1260489" cy="448841"/>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ITC Franklin Gothic LT Semi-Bold"/>
                <a:ea typeface="ITC Franklin Gothic LT Semi-Bold"/>
                <a:cs typeface="ITC Franklin Gothic LT Semi-Bold"/>
                <a:sym typeface="ITC Franklin Gothic LT Semi-Bold"/>
              </a:rPr>
              <a:t>Claudia</a:t>
            </a:r>
          </a:p>
        </p:txBody>
      </p:sp>
      <p:sp>
        <p:nvSpPr>
          <p:cNvPr id="11" name="TextBox 11"/>
          <p:cNvSpPr txBox="1"/>
          <p:nvPr/>
        </p:nvSpPr>
        <p:spPr>
          <a:xfrm>
            <a:off x="271278" y="5256047"/>
            <a:ext cx="11047611" cy="2222500"/>
          </a:xfrm>
          <a:prstGeom prst="rect">
            <a:avLst/>
          </a:prstGeom>
        </p:spPr>
        <p:txBody>
          <a:bodyPr lIns="0" tIns="0" rIns="0" bIns="0" rtlCol="0" anchor="t">
            <a:spAutoFit/>
          </a:bodyPr>
          <a:lstStyle/>
          <a:p>
            <a:pPr algn="just">
              <a:lnSpc>
                <a:spcPts val="3499"/>
              </a:lnSpc>
            </a:pPr>
            <a:r>
              <a:rPr lang="en-US" sz="2499">
                <a:solidFill>
                  <a:srgbClr val="000000"/>
                </a:solidFill>
                <a:latin typeface="ITC Franklin Gothic LT"/>
                <a:ea typeface="ITC Franklin Gothic LT"/>
                <a:cs typeface="ITC Franklin Gothic LT"/>
                <a:sym typeface="ITC Franklin Gothic LT"/>
              </a:rPr>
              <a:t>È la mia crescita, poiché ho assunto un ruolo di maggiore responsabilità nei progetti che oggi coordino.</a:t>
            </a:r>
          </a:p>
          <a:p>
            <a:pPr algn="just">
              <a:lnSpc>
                <a:spcPts val="3499"/>
              </a:lnSpc>
            </a:pPr>
            <a:r>
              <a:rPr lang="en-US" sz="2499">
                <a:solidFill>
                  <a:srgbClr val="000000"/>
                </a:solidFill>
                <a:latin typeface="ITC Franklin Gothic LT"/>
                <a:ea typeface="ITC Franklin Gothic LT"/>
                <a:cs typeface="ITC Franklin Gothic LT"/>
                <a:sym typeface="ITC Franklin Gothic LT"/>
              </a:rPr>
              <a:t>È la crescita di alcuni degli studenti che, terminata la carriera scolastica, </a:t>
            </a:r>
          </a:p>
          <a:p>
            <a:pPr algn="just">
              <a:lnSpc>
                <a:spcPts val="3499"/>
              </a:lnSpc>
            </a:pPr>
            <a:r>
              <a:rPr lang="en-US" sz="2499">
                <a:solidFill>
                  <a:srgbClr val="000000"/>
                </a:solidFill>
                <a:latin typeface="ITC Franklin Gothic LT"/>
                <a:ea typeface="ITC Franklin Gothic LT"/>
                <a:cs typeface="ITC Franklin Gothic LT"/>
                <a:sym typeface="ITC Franklin Gothic LT"/>
              </a:rPr>
              <a:t>sono rimasti in contatto con FMD in nuove forme, come ambasciatori, formatori e molto altro.</a:t>
            </a:r>
          </a:p>
        </p:txBody>
      </p:sp>
      <p:sp>
        <p:nvSpPr>
          <p:cNvPr id="12" name="TextBox 12"/>
          <p:cNvSpPr txBox="1"/>
          <p:nvPr/>
        </p:nvSpPr>
        <p:spPr>
          <a:xfrm>
            <a:off x="271278" y="7864134"/>
            <a:ext cx="11047611" cy="1797050"/>
          </a:xfrm>
          <a:prstGeom prst="rect">
            <a:avLst/>
          </a:prstGeom>
        </p:spPr>
        <p:txBody>
          <a:bodyPr lIns="0" tIns="0" rIns="0" bIns="0" rtlCol="0" anchor="t">
            <a:spAutoFit/>
          </a:bodyPr>
          <a:lstStyle/>
          <a:p>
            <a:pPr algn="just">
              <a:lnSpc>
                <a:spcPts val="2800"/>
              </a:lnSpc>
            </a:pPr>
            <a:r>
              <a:rPr lang="en-US" sz="2000">
                <a:solidFill>
                  <a:srgbClr val="000000"/>
                </a:solidFill>
                <a:latin typeface="ITC Franklin Gothic LT"/>
                <a:ea typeface="ITC Franklin Gothic LT"/>
                <a:cs typeface="ITC Franklin Gothic LT"/>
                <a:sym typeface="ITC Franklin Gothic LT"/>
              </a:rPr>
              <a:t>“[...] Tanto più grande è la mia soddisfazione se penso che voi tutti siete una squadra di giovani </a:t>
            </a:r>
          </a:p>
          <a:p>
            <a:pPr algn="just">
              <a:lnSpc>
                <a:spcPts val="2800"/>
              </a:lnSpc>
            </a:pPr>
            <a:r>
              <a:rPr lang="en-US" sz="2000">
                <a:solidFill>
                  <a:srgbClr val="000000"/>
                </a:solidFill>
                <a:latin typeface="ITC Franklin Gothic LT"/>
                <a:ea typeface="ITC Franklin Gothic LT"/>
                <a:cs typeface="ITC Franklin Gothic LT"/>
                <a:sym typeface="ITC Franklin Gothic LT"/>
              </a:rPr>
              <a:t>e come tali avete fornito ai miei ragazzi un esempio del lato buono del mondo del lavoro: </a:t>
            </a:r>
          </a:p>
          <a:p>
            <a:pPr algn="just">
              <a:lnSpc>
                <a:spcPts val="2800"/>
              </a:lnSpc>
            </a:pPr>
            <a:r>
              <a:rPr lang="en-US" sz="2000">
                <a:solidFill>
                  <a:srgbClr val="000000"/>
                </a:solidFill>
                <a:latin typeface="ITC Franklin Gothic LT"/>
                <a:ea typeface="ITC Franklin Gothic LT"/>
                <a:cs typeface="ITC Franklin Gothic LT"/>
                <a:sym typeface="ITC Franklin Gothic LT"/>
              </a:rPr>
              <a:t>quello che richiede sacrificio e impegno ma che regala anche sicure soddisfazioni e gratificazioni.</a:t>
            </a:r>
          </a:p>
          <a:p>
            <a:pPr algn="just">
              <a:lnSpc>
                <a:spcPts val="2800"/>
              </a:lnSpc>
            </a:pPr>
            <a:r>
              <a:rPr lang="en-US" sz="2000">
                <a:solidFill>
                  <a:srgbClr val="000000"/>
                </a:solidFill>
                <a:latin typeface="ITC Franklin Gothic LT"/>
                <a:ea typeface="ITC Franklin Gothic LT"/>
                <a:cs typeface="ITC Franklin Gothic LT"/>
                <a:sym typeface="ITC Franklin Gothic LT"/>
              </a:rPr>
              <a:t>Spero davvero che l'incontro di ieri sia il primo di una lunga collaborazione”. </a:t>
            </a:r>
          </a:p>
          <a:p>
            <a:pPr algn="just">
              <a:lnSpc>
                <a:spcPts val="2800"/>
              </a:lnSpc>
            </a:pPr>
            <a:r>
              <a:rPr lang="en-US" sz="2000" b="1">
                <a:solidFill>
                  <a:srgbClr val="000000"/>
                </a:solidFill>
                <a:latin typeface="ITC Franklin Gothic LT Semi-Bold"/>
                <a:ea typeface="ITC Franklin Gothic LT Semi-Bold"/>
                <a:cs typeface="ITC Franklin Gothic LT Semi-Bold"/>
                <a:sym typeface="ITC Franklin Gothic LT Semi-Bold"/>
              </a:rPr>
              <a:t>Da un dirigente di una scuola di Milano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3004566"/>
            <a:ext cx="13865388" cy="2024634"/>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128"/>
              </a:lnSpc>
            </a:pPr>
            <a:r>
              <a:rPr lang="en-US" sz="6600" b="1" spc="-79">
                <a:solidFill>
                  <a:srgbClr val="9A2136"/>
                </a:solidFill>
                <a:latin typeface="Saffran Bold"/>
                <a:ea typeface="Saffran Bold"/>
                <a:cs typeface="Saffran Bold"/>
                <a:sym typeface="Saffran Bold"/>
              </a:rPr>
              <a:t>Accelerazione</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grpSp>
        <p:nvGrpSpPr>
          <p:cNvPr id="6" name="Group 6"/>
          <p:cNvGrpSpPr/>
          <p:nvPr/>
        </p:nvGrpSpPr>
        <p:grpSpPr>
          <a:xfrm>
            <a:off x="12446547" y="0"/>
            <a:ext cx="5841453" cy="10277922"/>
            <a:chOff x="0" y="0"/>
            <a:chExt cx="7150608" cy="12581354"/>
          </a:xfrm>
        </p:grpSpPr>
        <p:sp>
          <p:nvSpPr>
            <p:cNvPr id="7" name="Freeform 7"/>
            <p:cNvSpPr/>
            <p:nvPr/>
          </p:nvSpPr>
          <p:spPr>
            <a:xfrm>
              <a:off x="0" y="0"/>
              <a:ext cx="7150608" cy="12581355"/>
            </a:xfrm>
            <a:custGeom>
              <a:avLst/>
              <a:gdLst/>
              <a:ahLst/>
              <a:cxnLst/>
              <a:rect l="l" t="t" r="r" b="b"/>
              <a:pathLst>
                <a:path w="7150608" h="12581355">
                  <a:moveTo>
                    <a:pt x="0" y="0"/>
                  </a:moveTo>
                  <a:lnTo>
                    <a:pt x="7150608" y="0"/>
                  </a:lnTo>
                  <a:lnTo>
                    <a:pt x="7150608" y="12581355"/>
                  </a:lnTo>
                  <a:lnTo>
                    <a:pt x="0" y="12581355"/>
                  </a:lnTo>
                  <a:lnTo>
                    <a:pt x="0" y="0"/>
                  </a:lnTo>
                  <a:close/>
                </a:path>
              </a:pathLst>
            </a:custGeom>
            <a:blipFill>
              <a:blip r:embed="rId4"/>
              <a:stretch>
                <a:fillRect t="-581" b="-581"/>
              </a:stretch>
            </a:blipFill>
          </p:spPr>
          <p:txBody>
            <a:bodyPr/>
            <a:lstStyle/>
            <a:p>
              <a:endParaRPr lang="it-IT"/>
            </a:p>
          </p:txBody>
        </p:sp>
      </p:grpSp>
      <p:sp>
        <p:nvSpPr>
          <p:cNvPr id="8" name="Freeform 8"/>
          <p:cNvSpPr/>
          <p:nvPr/>
        </p:nvSpPr>
        <p:spPr>
          <a:xfrm>
            <a:off x="9702058" y="8512443"/>
            <a:ext cx="459685" cy="489026"/>
          </a:xfrm>
          <a:custGeom>
            <a:avLst/>
            <a:gdLst/>
            <a:ahLst/>
            <a:cxnLst/>
            <a:rect l="l" t="t" r="r" b="b"/>
            <a:pathLst>
              <a:path w="459685" h="489026">
                <a:moveTo>
                  <a:pt x="0" y="0"/>
                </a:moveTo>
                <a:lnTo>
                  <a:pt x="459685" y="0"/>
                </a:lnTo>
                <a:lnTo>
                  <a:pt x="459685" y="489027"/>
                </a:lnTo>
                <a:lnTo>
                  <a:pt x="0" y="489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9" name="TextBox 9"/>
          <p:cNvSpPr txBox="1"/>
          <p:nvPr/>
        </p:nvSpPr>
        <p:spPr>
          <a:xfrm>
            <a:off x="10667250" y="9345407"/>
            <a:ext cx="838950" cy="446293"/>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ITC Franklin Gothic LT Semi-Bold"/>
                <a:ea typeface="ITC Franklin Gothic LT Semi-Bold"/>
                <a:cs typeface="ITC Franklin Gothic LT Semi-Bold"/>
                <a:sym typeface="ITC Franklin Gothic LT Semi-Bold"/>
              </a:rPr>
              <a:t>Elisa</a:t>
            </a:r>
          </a:p>
        </p:txBody>
      </p:sp>
      <p:sp>
        <p:nvSpPr>
          <p:cNvPr id="10" name="TextBox 10"/>
          <p:cNvSpPr txBox="1"/>
          <p:nvPr/>
        </p:nvSpPr>
        <p:spPr>
          <a:xfrm>
            <a:off x="271278" y="5019675"/>
            <a:ext cx="11387322" cy="4129336"/>
          </a:xfrm>
          <a:prstGeom prst="rect">
            <a:avLst/>
          </a:prstGeom>
        </p:spPr>
        <p:txBody>
          <a:bodyPr wrap="square" lIns="0" tIns="0" rIns="0" bIns="0" rtlCol="0" anchor="t">
            <a:spAutoFit/>
          </a:bodyPr>
          <a:lstStyle/>
          <a:p>
            <a:pPr algn="l">
              <a:lnSpc>
                <a:spcPts val="4200"/>
              </a:lnSpc>
            </a:pPr>
            <a:endParaRPr dirty="0"/>
          </a:p>
          <a:p>
            <a:pPr algn="just">
              <a:lnSpc>
                <a:spcPts val="3499"/>
              </a:lnSpc>
            </a:pPr>
            <a:r>
              <a:rPr lang="en-US" sz="2499" dirty="0">
                <a:solidFill>
                  <a:srgbClr val="000000"/>
                </a:solidFill>
                <a:latin typeface="ITC Franklin Gothic LT"/>
                <a:ea typeface="ITC Franklin Gothic LT"/>
                <a:cs typeface="ITC Franklin Gothic LT"/>
                <a:sym typeface="ITC Franklin Gothic LT"/>
              </a:rPr>
              <a:t>Ci </a:t>
            </a:r>
            <a:r>
              <a:rPr lang="en-US" sz="2499" dirty="0" err="1">
                <a:solidFill>
                  <a:srgbClr val="000000"/>
                </a:solidFill>
                <a:latin typeface="ITC Franklin Gothic LT"/>
                <a:ea typeface="ITC Franklin Gothic LT"/>
                <a:cs typeface="ITC Franklin Gothic LT"/>
                <a:sym typeface="ITC Franklin Gothic LT"/>
              </a:rPr>
              <a:t>siamo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trasformati</a:t>
            </a:r>
            <a:r>
              <a:rPr lang="en-US" sz="2499" dirty="0">
                <a:solidFill>
                  <a:srgbClr val="000000"/>
                </a:solidFill>
                <a:latin typeface="ITC Franklin Gothic LT"/>
                <a:ea typeface="ITC Franklin Gothic LT"/>
                <a:cs typeface="ITC Franklin Gothic LT"/>
                <a:sym typeface="ITC Franklin Gothic LT"/>
              </a:rPr>
              <a:t> e </a:t>
            </a:r>
            <a:r>
              <a:rPr lang="en-US" sz="2499" dirty="0" err="1">
                <a:solidFill>
                  <a:srgbClr val="000000"/>
                </a:solidFill>
                <a:latin typeface="ITC Franklin Gothic LT"/>
                <a:ea typeface="ITC Franklin Gothic LT"/>
                <a:cs typeface="ITC Franklin Gothic LT"/>
                <a:sym typeface="ITC Franklin Gothic LT"/>
              </a:rPr>
              <a:t>siamo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cambiati</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velocemente</a:t>
            </a:r>
            <a:r>
              <a:rPr lang="en-US" sz="2499" dirty="0">
                <a:solidFill>
                  <a:srgbClr val="000000"/>
                </a:solidFill>
                <a:latin typeface="ITC Franklin Gothic LT"/>
                <a:ea typeface="ITC Franklin Gothic LT"/>
                <a:cs typeface="ITC Franklin Gothic LT"/>
                <a:sym typeface="ITC Franklin Gothic LT"/>
              </a:rPr>
              <a:t> ma non ci </a:t>
            </a:r>
            <a:r>
              <a:rPr lang="en-US" sz="2499" dirty="0" err="1">
                <a:solidFill>
                  <a:srgbClr val="000000"/>
                </a:solidFill>
                <a:latin typeface="ITC Franklin Gothic LT"/>
                <a:ea typeface="ITC Franklin Gothic LT"/>
                <a:cs typeface="ITC Franklin Gothic LT"/>
                <a:sym typeface="ITC Franklin Gothic LT"/>
              </a:rPr>
              <a:t>siamo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uniformati</a:t>
            </a:r>
            <a:r>
              <a:rPr lang="en-US" sz="2499" dirty="0">
                <a:solidFill>
                  <a:srgbClr val="000000"/>
                </a:solidFill>
                <a:latin typeface="ITC Franklin Gothic LT"/>
                <a:ea typeface="ITC Franklin Gothic LT"/>
                <a:cs typeface="ITC Franklin Gothic LT"/>
                <a:sym typeface="ITC Franklin Gothic LT"/>
              </a:rPr>
              <a:t> (come </a:t>
            </a:r>
            <a:r>
              <a:rPr lang="en-US" sz="2499" dirty="0" err="1">
                <a:solidFill>
                  <a:srgbClr val="000000"/>
                </a:solidFill>
                <a:latin typeface="ITC Franklin Gothic LT"/>
                <a:ea typeface="ITC Franklin Gothic LT"/>
                <a:cs typeface="ITC Franklin Gothic LT"/>
                <a:sym typeface="ITC Franklin Gothic LT"/>
              </a:rPr>
              <a:t>cita</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il</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nostro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bilancio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Cresciamo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velocemente</a:t>
            </a:r>
            <a:r>
              <a:rPr lang="en-US" sz="2499" dirty="0">
                <a:solidFill>
                  <a:srgbClr val="000000"/>
                </a:solidFill>
                <a:latin typeface="ITC Franklin Gothic LT"/>
                <a:ea typeface="ITC Franklin Gothic LT"/>
                <a:cs typeface="ITC Franklin Gothic LT"/>
                <a:sym typeface="ITC Franklin Gothic LT"/>
              </a:rPr>
              <a:t> e </a:t>
            </a:r>
            <a:r>
              <a:rPr lang="en-US" sz="2499" dirty="0" err="1">
                <a:solidFill>
                  <a:srgbClr val="000000"/>
                </a:solidFill>
                <a:latin typeface="ITC Franklin Gothic LT"/>
                <a:ea typeface="ITC Franklin Gothic LT"/>
                <a:cs typeface="ITC Franklin Gothic LT"/>
                <a:sym typeface="ITC Franklin Gothic LT"/>
              </a:rPr>
              <a:t>riusciamo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ancora</a:t>
            </a:r>
            <a:r>
              <a:rPr lang="en-US" sz="2499" dirty="0">
                <a:solidFill>
                  <a:srgbClr val="000000"/>
                </a:solidFill>
                <a:latin typeface="ITC Franklin Gothic LT"/>
                <a:ea typeface="ITC Franklin Gothic LT"/>
                <a:cs typeface="ITC Franklin Gothic LT"/>
                <a:sym typeface="ITC Franklin Gothic LT"/>
              </a:rPr>
              <a:t> a </a:t>
            </a:r>
            <a:r>
              <a:rPr lang="en-US" sz="2499" dirty="0" err="1">
                <a:solidFill>
                  <a:srgbClr val="000000"/>
                </a:solidFill>
                <a:latin typeface="ITC Franklin Gothic LT"/>
                <a:ea typeface="ITC Franklin Gothic LT"/>
                <a:cs typeface="ITC Franklin Gothic LT"/>
                <a:sym typeface="ITC Franklin Gothic LT"/>
              </a:rPr>
              <a:t>rimanere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unici</a:t>
            </a:r>
            <a:r>
              <a:rPr lang="en-US" sz="2499" dirty="0">
                <a:solidFill>
                  <a:srgbClr val="000000"/>
                </a:solidFill>
                <a:latin typeface="ITC Franklin Gothic LT"/>
                <a:ea typeface="ITC Franklin Gothic LT"/>
                <a:cs typeface="ITC Franklin Gothic LT"/>
                <a:sym typeface="ITC Franklin Gothic LT"/>
              </a:rPr>
              <a:t>. Grande </a:t>
            </a:r>
            <a:r>
              <a:rPr lang="en-US" sz="2499" dirty="0" err="1">
                <a:solidFill>
                  <a:srgbClr val="000000"/>
                </a:solidFill>
                <a:latin typeface="ITC Franklin Gothic LT"/>
                <a:ea typeface="ITC Franklin Gothic LT"/>
                <a:cs typeface="ITC Franklin Gothic LT"/>
                <a:sym typeface="ITC Franklin Gothic LT"/>
              </a:rPr>
              <a:t>accelerazione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progettuale</a:t>
            </a:r>
            <a:r>
              <a:rPr lang="en-US" sz="2499" dirty="0">
                <a:solidFill>
                  <a:srgbClr val="000000"/>
                </a:solidFill>
                <a:latin typeface="ITC Franklin Gothic LT"/>
                <a:ea typeface="ITC Franklin Gothic LT"/>
                <a:cs typeface="ITC Franklin Gothic LT"/>
                <a:sym typeface="ITC Franklin Gothic LT"/>
              </a:rPr>
              <a:t> e forte </a:t>
            </a:r>
            <a:r>
              <a:rPr lang="en-US" sz="2499" dirty="0" err="1">
                <a:solidFill>
                  <a:srgbClr val="000000"/>
                </a:solidFill>
                <a:latin typeface="ITC Franklin Gothic LT"/>
                <a:ea typeface="ITC Franklin Gothic LT"/>
                <a:cs typeface="ITC Franklin Gothic LT"/>
                <a:sym typeface="ITC Franklin Gothic LT"/>
              </a:rPr>
              <a:t>visibilità</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oltre</a:t>
            </a:r>
            <a:r>
              <a:rPr lang="en-US" sz="2499" dirty="0">
                <a:solidFill>
                  <a:srgbClr val="000000"/>
                </a:solidFill>
                <a:latin typeface="ITC Franklin Gothic LT"/>
                <a:ea typeface="ITC Franklin Gothic LT"/>
                <a:cs typeface="ITC Franklin Gothic LT"/>
                <a:sym typeface="ITC Franklin Gothic LT"/>
              </a:rPr>
              <a:t> 50 </a:t>
            </a:r>
            <a:r>
              <a:rPr lang="en-US" sz="2499" dirty="0" err="1">
                <a:solidFill>
                  <a:srgbClr val="000000"/>
                </a:solidFill>
                <a:latin typeface="ITC Franklin Gothic LT"/>
                <a:ea typeface="ITC Franklin Gothic LT"/>
                <a:cs typeface="ITC Franklin Gothic LT"/>
                <a:sym typeface="ITC Franklin Gothic LT"/>
              </a:rPr>
              <a:t>nuove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aziende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contattate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importante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presenza</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mediatica</a:t>
            </a:r>
            <a:r>
              <a:rPr lang="en-US" sz="2499" dirty="0">
                <a:solidFill>
                  <a:srgbClr val="000000"/>
                </a:solidFill>
                <a:latin typeface="ITC Franklin Gothic LT"/>
                <a:ea typeface="ITC Franklin Gothic LT"/>
                <a:cs typeface="ITC Franklin Gothic LT"/>
                <a:sym typeface="ITC Franklin Gothic LT"/>
              </a:rPr>
              <a:t> e </a:t>
            </a:r>
            <a:r>
              <a:rPr lang="en-US" sz="2499" dirty="0" err="1">
                <a:solidFill>
                  <a:srgbClr val="000000"/>
                </a:solidFill>
                <a:latin typeface="ITC Franklin Gothic LT"/>
                <a:ea typeface="ITC Franklin Gothic LT"/>
                <a:cs typeface="ITC Franklin Gothic LT"/>
                <a:sym typeface="ITC Franklin Gothic LT"/>
              </a:rPr>
              <a:t>lavoro</a:t>
            </a:r>
            <a:r>
              <a:rPr lang="en-US" sz="2499" dirty="0">
                <a:solidFill>
                  <a:srgbClr val="000000"/>
                </a:solidFill>
                <a:latin typeface="ITC Franklin Gothic LT"/>
                <a:ea typeface="ITC Franklin Gothic LT"/>
                <a:cs typeface="ITC Franklin Gothic LT"/>
                <a:sym typeface="ITC Franklin Gothic LT"/>
              </a:rPr>
              <a:t> di networking con </a:t>
            </a:r>
            <a:r>
              <a:rPr lang="en-US" sz="2499" dirty="0" err="1">
                <a:solidFill>
                  <a:srgbClr val="000000"/>
                </a:solidFill>
                <a:latin typeface="ITC Franklin Gothic LT"/>
                <a:ea typeface="ITC Franklin Gothic LT"/>
                <a:cs typeface="ITC Franklin Gothic LT"/>
                <a:sym typeface="ITC Franklin Gothic LT"/>
              </a:rPr>
              <a:t>nuove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realtà</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che</a:t>
            </a:r>
            <a:r>
              <a:rPr lang="en-US" sz="2499" dirty="0">
                <a:solidFill>
                  <a:srgbClr val="000000"/>
                </a:solidFill>
                <a:latin typeface="ITC Franklin Gothic LT"/>
                <a:ea typeface="ITC Franklin Gothic LT"/>
                <a:cs typeface="ITC Franklin Gothic LT"/>
                <a:sym typeface="ITC Franklin Gothic LT"/>
              </a:rPr>
              <a:t> prima non ci </a:t>
            </a:r>
            <a:r>
              <a:rPr lang="en-US" sz="2499" dirty="0" err="1">
                <a:solidFill>
                  <a:srgbClr val="000000"/>
                </a:solidFill>
                <a:latin typeface="ITC Franklin Gothic LT"/>
                <a:ea typeface="ITC Franklin Gothic LT"/>
                <a:cs typeface="ITC Franklin Gothic LT"/>
                <a:sym typeface="ITC Franklin Gothic LT"/>
              </a:rPr>
              <a:t>conoscevano</a:t>
            </a:r>
            <a:r>
              <a:rPr lang="en-US" sz="2499" dirty="0">
                <a:solidFill>
                  <a:srgbClr val="000000"/>
                </a:solidFill>
                <a:latin typeface="ITC Franklin Gothic LT"/>
                <a:ea typeface="ITC Franklin Gothic LT"/>
                <a:cs typeface="ITC Franklin Gothic LT"/>
                <a:sym typeface="ITC Franklin Gothic LT"/>
              </a:rPr>
              <a:t>). La </a:t>
            </a:r>
            <a:r>
              <a:rPr lang="en-US" sz="2499" dirty="0" err="1">
                <a:solidFill>
                  <a:srgbClr val="000000"/>
                </a:solidFill>
                <a:latin typeface="ITC Franklin Gothic LT"/>
                <a:ea typeface="ITC Franklin Gothic LT"/>
                <a:cs typeface="ITC Franklin Gothic LT"/>
                <a:sym typeface="ITC Franklin Gothic LT"/>
              </a:rPr>
              <a:t>frase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che</a:t>
            </a:r>
            <a:r>
              <a:rPr lang="en-US" sz="2499" dirty="0">
                <a:solidFill>
                  <a:srgbClr val="000000"/>
                </a:solidFill>
                <a:latin typeface="ITC Franklin Gothic LT"/>
                <a:ea typeface="ITC Franklin Gothic LT"/>
                <a:cs typeface="ITC Franklin Gothic LT"/>
                <a:sym typeface="ITC Franklin Gothic LT"/>
              </a:rPr>
              <a:t> mi è </a:t>
            </a:r>
            <a:r>
              <a:rPr lang="en-US" sz="2499" dirty="0" err="1">
                <a:solidFill>
                  <a:srgbClr val="000000"/>
                </a:solidFill>
                <a:latin typeface="ITC Franklin Gothic LT"/>
                <a:ea typeface="ITC Franklin Gothic LT"/>
                <a:cs typeface="ITC Franklin Gothic LT"/>
                <a:sym typeface="ITC Franklin Gothic LT"/>
              </a:rPr>
              <a:t>rimasta</a:t>
            </a:r>
            <a:r>
              <a:rPr lang="en-US" sz="2499" dirty="0">
                <a:solidFill>
                  <a:srgbClr val="000000"/>
                </a:solidFill>
                <a:latin typeface="ITC Franklin Gothic LT"/>
                <a:ea typeface="ITC Franklin Gothic LT"/>
                <a:cs typeface="ITC Franklin Gothic LT"/>
                <a:sym typeface="ITC Franklin Gothic LT"/>
              </a:rPr>
              <a:t> impressa è di ISP </a:t>
            </a:r>
            <a:r>
              <a:rPr lang="en-US" sz="2499" dirty="0" err="1">
                <a:solidFill>
                  <a:srgbClr val="000000"/>
                </a:solidFill>
                <a:latin typeface="ITC Franklin Gothic LT"/>
                <a:ea typeface="ITC Franklin Gothic LT"/>
                <a:cs typeface="ITC Franklin Gothic LT"/>
                <a:sym typeface="ITC Franklin Gothic LT"/>
              </a:rPr>
              <a:t>quando</a:t>
            </a:r>
            <a:r>
              <a:rPr lang="en-US" sz="2499" dirty="0">
                <a:solidFill>
                  <a:srgbClr val="000000"/>
                </a:solidFill>
                <a:latin typeface="ITC Franklin Gothic LT"/>
                <a:ea typeface="ITC Franklin Gothic LT"/>
                <a:cs typeface="ITC Franklin Gothic LT"/>
                <a:sym typeface="ITC Franklin Gothic LT"/>
              </a:rPr>
              <a:t> ci ha </a:t>
            </a:r>
            <a:r>
              <a:rPr lang="en-US" sz="2499" dirty="0" err="1">
                <a:solidFill>
                  <a:srgbClr val="000000"/>
                </a:solidFill>
                <a:latin typeface="ITC Franklin Gothic LT"/>
                <a:ea typeface="ITC Franklin Gothic LT"/>
                <a:cs typeface="ITC Franklin Gothic LT"/>
                <a:sym typeface="ITC Franklin Gothic LT"/>
              </a:rPr>
              <a:t>detto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Lavoriamo</a:t>
            </a:r>
            <a:r>
              <a:rPr lang="en-US" sz="2499" dirty="0">
                <a:solidFill>
                  <a:srgbClr val="000000"/>
                </a:solidFill>
                <a:latin typeface="ITC Franklin Gothic LT"/>
                <a:ea typeface="ITC Franklin Gothic LT"/>
                <a:cs typeface="ITC Franklin Gothic LT"/>
                <a:sym typeface="ITC Franklin Gothic LT"/>
              </a:rPr>
              <a:t> con </a:t>
            </a:r>
            <a:r>
              <a:rPr lang="en-US" sz="2499" dirty="0" err="1">
                <a:solidFill>
                  <a:srgbClr val="000000"/>
                </a:solidFill>
                <a:latin typeface="ITC Franklin Gothic LT"/>
                <a:ea typeface="ITC Franklin Gothic LT"/>
                <a:cs typeface="ITC Franklin Gothic LT"/>
                <a:sym typeface="ITC Franklin Gothic LT"/>
              </a:rPr>
              <a:t>voi</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perchè</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siete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unici</a:t>
            </a:r>
            <a:r>
              <a:rPr lang="en-US" sz="2499" dirty="0">
                <a:solidFill>
                  <a:srgbClr val="000000"/>
                </a:solidFill>
                <a:latin typeface="ITC Franklin Gothic LT"/>
                <a:ea typeface="ITC Franklin Gothic LT"/>
                <a:cs typeface="ITC Franklin Gothic LT"/>
                <a:sym typeface="ITC Franklin Gothic LT"/>
              </a:rPr>
              <a:t>!”.</a:t>
            </a:r>
          </a:p>
          <a:p>
            <a:pPr algn="just">
              <a:lnSpc>
                <a:spcPts val="3499"/>
              </a:lnSpc>
            </a:pPr>
            <a:endParaRPr lang="en-US" sz="2499" dirty="0">
              <a:solidFill>
                <a:srgbClr val="000000"/>
              </a:solidFill>
              <a:latin typeface="ITC Franklin Gothic LT"/>
              <a:ea typeface="ITC Franklin Gothic LT"/>
              <a:cs typeface="ITC Franklin Gothic LT"/>
              <a:sym typeface="ITC Franklin Gothic LT"/>
            </a:endParaRPr>
          </a:p>
          <a:p>
            <a:pPr algn="just">
              <a:lnSpc>
                <a:spcPts val="3499"/>
              </a:lnSpc>
            </a:pPr>
            <a:r>
              <a:rPr lang="en-US" sz="2499" dirty="0" err="1">
                <a:solidFill>
                  <a:srgbClr val="000000"/>
                </a:solidFill>
                <a:latin typeface="ITC Franklin Gothic LT"/>
                <a:ea typeface="ITC Franklin Gothic LT"/>
                <a:cs typeface="ITC Franklin Gothic LT"/>
                <a:sym typeface="ITC Franklin Gothic LT"/>
              </a:rPr>
              <a:t>Che</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siamo</a:t>
            </a:r>
            <a:r>
              <a:rPr lang="en-US" sz="2499" dirty="0">
                <a:solidFill>
                  <a:srgbClr val="000000"/>
                </a:solidFill>
                <a:latin typeface="ITC Franklin Gothic LT"/>
                <a:ea typeface="ITC Franklin Gothic LT"/>
                <a:cs typeface="ITC Franklin Gothic LT"/>
                <a:sym typeface="ITC Franklin Gothic LT"/>
              </a:rPr>
              <a:t> in </a:t>
            </a:r>
            <a:r>
              <a:rPr lang="en-US" sz="2499" dirty="0" err="1">
                <a:solidFill>
                  <a:srgbClr val="000000"/>
                </a:solidFill>
                <a:latin typeface="ITC Franklin Gothic LT"/>
                <a:ea typeface="ITC Franklin Gothic LT"/>
                <a:cs typeface="ITC Franklin Gothic LT"/>
                <a:sym typeface="ITC Franklin Gothic LT"/>
              </a:rPr>
              <a:t>accelerazione</a:t>
            </a:r>
            <a:r>
              <a:rPr lang="en-US" sz="2499" dirty="0">
                <a:solidFill>
                  <a:srgbClr val="000000"/>
                </a:solidFill>
                <a:latin typeface="ITC Franklin Gothic LT"/>
                <a:ea typeface="ITC Franklin Gothic LT"/>
                <a:cs typeface="ITC Franklin Gothic LT"/>
                <a:sym typeface="ITC Franklin Gothic LT"/>
              </a:rPr>
              <a:t> se ne è </a:t>
            </a:r>
            <a:r>
              <a:rPr lang="en-US" sz="2499" dirty="0" err="1">
                <a:solidFill>
                  <a:srgbClr val="000000"/>
                </a:solidFill>
                <a:latin typeface="ITC Franklin Gothic LT"/>
                <a:ea typeface="ITC Franklin Gothic LT"/>
                <a:cs typeface="ITC Franklin Gothic LT"/>
                <a:sym typeface="ITC Franklin Gothic LT"/>
              </a:rPr>
              <a:t>accorto</a:t>
            </a:r>
            <a:r>
              <a:rPr lang="en-US" sz="2499" dirty="0">
                <a:solidFill>
                  <a:srgbClr val="000000"/>
                </a:solidFill>
                <a:latin typeface="ITC Franklin Gothic LT"/>
                <a:ea typeface="ITC Franklin Gothic LT"/>
                <a:cs typeface="ITC Franklin Gothic LT"/>
                <a:sym typeface="ITC Franklin Gothic LT"/>
              </a:rPr>
              <a:t> </a:t>
            </a:r>
            <a:r>
              <a:rPr lang="en-US" sz="2499" dirty="0" err="1">
                <a:solidFill>
                  <a:srgbClr val="000000"/>
                </a:solidFill>
                <a:latin typeface="ITC Franklin Gothic LT"/>
                <a:ea typeface="ITC Franklin Gothic LT"/>
                <a:cs typeface="ITC Franklin Gothic LT"/>
                <a:sym typeface="ITC Franklin Gothic LT"/>
              </a:rPr>
              <a:t>anche</a:t>
            </a:r>
            <a:r>
              <a:rPr lang="en-US" sz="2499" dirty="0">
                <a:solidFill>
                  <a:srgbClr val="000000"/>
                </a:solidFill>
                <a:latin typeface="ITC Franklin Gothic LT"/>
                <a:ea typeface="ITC Franklin Gothic LT"/>
                <a:cs typeface="ITC Franklin Gothic LT"/>
                <a:sym typeface="ITC Franklin Gothic LT"/>
              </a:rPr>
              <a:t> Lewis Hamilton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3200400"/>
            <a:ext cx="13865388" cy="2024634"/>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128"/>
              </a:lnSpc>
            </a:pPr>
            <a:r>
              <a:rPr lang="en-US" sz="6600" b="1" spc="-79">
                <a:solidFill>
                  <a:srgbClr val="9A2136"/>
                </a:solidFill>
                <a:latin typeface="Saffran Bold"/>
                <a:ea typeface="Saffran Bold"/>
                <a:cs typeface="Saffran Bold"/>
                <a:sym typeface="Saffran Bold"/>
              </a:rPr>
              <a:t>Cambiamento</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sp>
        <p:nvSpPr>
          <p:cNvPr id="6" name="TextBox 6"/>
          <p:cNvSpPr txBox="1"/>
          <p:nvPr/>
        </p:nvSpPr>
        <p:spPr>
          <a:xfrm>
            <a:off x="10439400" y="9266659"/>
            <a:ext cx="760876" cy="448841"/>
          </a:xfrm>
          <a:prstGeom prst="rect">
            <a:avLst/>
          </a:prstGeom>
        </p:spPr>
        <p:txBody>
          <a:bodyPr wrap="square" lIns="0" tIns="0" rIns="0" bIns="0" rtlCol="0" anchor="t">
            <a:spAutoFit/>
          </a:bodyPr>
          <a:lstStyle/>
          <a:p>
            <a:pPr algn="ctr">
              <a:lnSpc>
                <a:spcPts val="3499"/>
              </a:lnSpc>
            </a:pPr>
            <a:r>
              <a:rPr lang="en-US" sz="2499" b="1">
                <a:solidFill>
                  <a:srgbClr val="000000"/>
                </a:solidFill>
                <a:latin typeface="ITC Franklin Gothic LT Semi-Bold"/>
                <a:ea typeface="ITC Franklin Gothic LT Semi-Bold"/>
                <a:cs typeface="ITC Franklin Gothic LT Semi-Bold"/>
                <a:sym typeface="ITC Franklin Gothic LT Semi-Bold"/>
              </a:rPr>
              <a:t>Sofia</a:t>
            </a:r>
          </a:p>
        </p:txBody>
      </p:sp>
      <p:sp>
        <p:nvSpPr>
          <p:cNvPr id="7" name="TextBox 7"/>
          <p:cNvSpPr txBox="1"/>
          <p:nvPr/>
        </p:nvSpPr>
        <p:spPr>
          <a:xfrm>
            <a:off x="271278" y="5206736"/>
            <a:ext cx="11057033" cy="3975100"/>
          </a:xfrm>
          <a:prstGeom prst="rect">
            <a:avLst/>
          </a:prstGeom>
        </p:spPr>
        <p:txBody>
          <a:bodyPr lIns="0" tIns="0" rIns="0" bIns="0" rtlCol="0" anchor="t">
            <a:spAutoFit/>
          </a:bodyPr>
          <a:lstStyle/>
          <a:p>
            <a:pPr algn="just">
              <a:lnSpc>
                <a:spcPts val="3499"/>
              </a:lnSpc>
            </a:pPr>
            <a:endParaRPr/>
          </a:p>
          <a:p>
            <a:pPr algn="just">
              <a:lnSpc>
                <a:spcPts val="3499"/>
              </a:lnSpc>
            </a:pPr>
            <a:r>
              <a:rPr lang="en-US" sz="2499">
                <a:solidFill>
                  <a:srgbClr val="000000"/>
                </a:solidFill>
                <a:latin typeface="ITC Franklin Gothic LT"/>
                <a:ea typeface="ITC Franklin Gothic LT"/>
                <a:cs typeface="ITC Franklin Gothic LT"/>
                <a:sym typeface="ITC Franklin Gothic LT"/>
              </a:rPr>
              <a:t>Il 2024 è stato un anno di trasformazione. Il mio ingresso in FMD ha segnato l'inizio di un nuovo capitolo, ricco di stimoli e sfide. Incontrare le studentesse e gli studenti di Coding Girls-Roboteco e Mind the Gap, partecipando attivamente agli scambi di CG Mozambico e guidare i primi incontri di Roll Cloud mi hanno confermato di essere nel posto giusto. Sono entusiasta di poter contribuire attivamente alla missione della Fondazione, cercando di lasciare un segno tangibile e di essere parte attiva del cambiamento che stiamo costruendo insieme. </a:t>
            </a:r>
          </a:p>
        </p:txBody>
      </p:sp>
      <p:grpSp>
        <p:nvGrpSpPr>
          <p:cNvPr id="8" name="Group 8"/>
          <p:cNvGrpSpPr/>
          <p:nvPr/>
        </p:nvGrpSpPr>
        <p:grpSpPr>
          <a:xfrm>
            <a:off x="12427149" y="0"/>
            <a:ext cx="5860851" cy="10287000"/>
            <a:chOff x="0" y="0"/>
            <a:chExt cx="6955448" cy="12208244"/>
          </a:xfrm>
        </p:grpSpPr>
        <p:sp>
          <p:nvSpPr>
            <p:cNvPr id="9" name="Freeform 9"/>
            <p:cNvSpPr/>
            <p:nvPr/>
          </p:nvSpPr>
          <p:spPr>
            <a:xfrm>
              <a:off x="0" y="0"/>
              <a:ext cx="6955448" cy="12208244"/>
            </a:xfrm>
            <a:custGeom>
              <a:avLst/>
              <a:gdLst/>
              <a:ahLst/>
              <a:cxnLst/>
              <a:rect l="l" t="t" r="r" b="b"/>
              <a:pathLst>
                <a:path w="6955448" h="12208244">
                  <a:moveTo>
                    <a:pt x="0" y="0"/>
                  </a:moveTo>
                  <a:lnTo>
                    <a:pt x="6955448" y="0"/>
                  </a:lnTo>
                  <a:lnTo>
                    <a:pt x="6955448" y="12208244"/>
                  </a:lnTo>
                  <a:lnTo>
                    <a:pt x="0" y="12208244"/>
                  </a:lnTo>
                  <a:lnTo>
                    <a:pt x="0" y="0"/>
                  </a:lnTo>
                  <a:close/>
                </a:path>
              </a:pathLst>
            </a:custGeom>
            <a:blipFill>
              <a:blip r:embed="rId4"/>
              <a:stretch>
                <a:fillRect l="-30658" t="-1162" r="-106377"/>
              </a:stretch>
            </a:blipFill>
          </p:spPr>
          <p:txBody>
            <a:bodyPr/>
            <a:lstStyle/>
            <a:p>
              <a:endParaRPr lang="it-IT"/>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3118866"/>
            <a:ext cx="13865388" cy="2024634"/>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128"/>
              </a:lnSpc>
            </a:pPr>
            <a:r>
              <a:rPr lang="en-US" sz="6600" b="1" spc="-79">
                <a:solidFill>
                  <a:srgbClr val="9A2136"/>
                </a:solidFill>
                <a:latin typeface="Saffran Bold"/>
                <a:ea typeface="Saffran Bold"/>
                <a:cs typeface="Saffran Bold"/>
                <a:sym typeface="Saffran Bold"/>
              </a:rPr>
              <a:t>Sfida</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grpSp>
        <p:nvGrpSpPr>
          <p:cNvPr id="6" name="Group 6"/>
          <p:cNvGrpSpPr/>
          <p:nvPr/>
        </p:nvGrpSpPr>
        <p:grpSpPr>
          <a:xfrm>
            <a:off x="12465036" y="0"/>
            <a:ext cx="5822964" cy="5143500"/>
            <a:chOff x="0" y="0"/>
            <a:chExt cx="7127975" cy="6296233"/>
          </a:xfrm>
        </p:grpSpPr>
        <p:sp>
          <p:nvSpPr>
            <p:cNvPr id="7" name="Freeform 7"/>
            <p:cNvSpPr/>
            <p:nvPr/>
          </p:nvSpPr>
          <p:spPr>
            <a:xfrm>
              <a:off x="0" y="0"/>
              <a:ext cx="7127975" cy="6296234"/>
            </a:xfrm>
            <a:custGeom>
              <a:avLst/>
              <a:gdLst/>
              <a:ahLst/>
              <a:cxnLst/>
              <a:rect l="l" t="t" r="r" b="b"/>
              <a:pathLst>
                <a:path w="7127975" h="6296234">
                  <a:moveTo>
                    <a:pt x="0" y="0"/>
                  </a:moveTo>
                  <a:lnTo>
                    <a:pt x="7127975" y="0"/>
                  </a:lnTo>
                  <a:lnTo>
                    <a:pt x="7127975" y="6296234"/>
                  </a:lnTo>
                  <a:lnTo>
                    <a:pt x="0" y="6296234"/>
                  </a:lnTo>
                  <a:lnTo>
                    <a:pt x="0" y="0"/>
                  </a:lnTo>
                  <a:close/>
                </a:path>
              </a:pathLst>
            </a:custGeom>
            <a:blipFill>
              <a:blip r:embed="rId4"/>
              <a:stretch>
                <a:fillRect t="-25565" b="-25565"/>
              </a:stretch>
            </a:blipFill>
          </p:spPr>
          <p:txBody>
            <a:bodyPr/>
            <a:lstStyle/>
            <a:p>
              <a:endParaRPr lang="it-IT"/>
            </a:p>
          </p:txBody>
        </p:sp>
      </p:grpSp>
      <p:grpSp>
        <p:nvGrpSpPr>
          <p:cNvPr id="8" name="Group 8"/>
          <p:cNvGrpSpPr/>
          <p:nvPr/>
        </p:nvGrpSpPr>
        <p:grpSpPr>
          <a:xfrm>
            <a:off x="12465036" y="5341082"/>
            <a:ext cx="5822964" cy="5143500"/>
            <a:chOff x="0" y="0"/>
            <a:chExt cx="7127975" cy="6296233"/>
          </a:xfrm>
        </p:grpSpPr>
        <p:sp>
          <p:nvSpPr>
            <p:cNvPr id="9" name="Freeform 9"/>
            <p:cNvSpPr/>
            <p:nvPr/>
          </p:nvSpPr>
          <p:spPr>
            <a:xfrm>
              <a:off x="0" y="0"/>
              <a:ext cx="7127975" cy="6296234"/>
            </a:xfrm>
            <a:custGeom>
              <a:avLst/>
              <a:gdLst/>
              <a:ahLst/>
              <a:cxnLst/>
              <a:rect l="l" t="t" r="r" b="b"/>
              <a:pathLst>
                <a:path w="7127975" h="6296234">
                  <a:moveTo>
                    <a:pt x="0" y="0"/>
                  </a:moveTo>
                  <a:lnTo>
                    <a:pt x="7127975" y="0"/>
                  </a:lnTo>
                  <a:lnTo>
                    <a:pt x="7127975" y="6296234"/>
                  </a:lnTo>
                  <a:lnTo>
                    <a:pt x="0" y="6296234"/>
                  </a:lnTo>
                  <a:lnTo>
                    <a:pt x="0" y="0"/>
                  </a:lnTo>
                  <a:close/>
                </a:path>
              </a:pathLst>
            </a:custGeom>
            <a:blipFill>
              <a:blip r:embed="rId5"/>
              <a:stretch>
                <a:fillRect l="-2921" r="-2921"/>
              </a:stretch>
            </a:blipFill>
          </p:spPr>
          <p:txBody>
            <a:bodyPr/>
            <a:lstStyle/>
            <a:p>
              <a:endParaRPr lang="it-IT"/>
            </a:p>
          </p:txBody>
        </p:sp>
      </p:grpSp>
      <p:sp>
        <p:nvSpPr>
          <p:cNvPr id="10" name="TextBox 10"/>
          <p:cNvSpPr txBox="1"/>
          <p:nvPr/>
        </p:nvSpPr>
        <p:spPr>
          <a:xfrm>
            <a:off x="9982200" y="8884681"/>
            <a:ext cx="1194807" cy="448841"/>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ITC Franklin Gothic LT Semi-Bold"/>
                <a:ea typeface="ITC Franklin Gothic LT Semi-Bold"/>
                <a:cs typeface="ITC Franklin Gothic LT Semi-Bold"/>
                <a:sym typeface="ITC Franklin Gothic LT Semi-Bold"/>
              </a:rPr>
              <a:t>Miriam</a:t>
            </a:r>
          </a:p>
        </p:txBody>
      </p:sp>
      <p:sp>
        <p:nvSpPr>
          <p:cNvPr id="11" name="TextBox 11"/>
          <p:cNvSpPr txBox="1"/>
          <p:nvPr/>
        </p:nvSpPr>
        <p:spPr>
          <a:xfrm>
            <a:off x="271278" y="5245832"/>
            <a:ext cx="11057033" cy="3536517"/>
          </a:xfrm>
          <a:prstGeom prst="rect">
            <a:avLst/>
          </a:prstGeom>
        </p:spPr>
        <p:txBody>
          <a:bodyPr lIns="0" tIns="0" rIns="0" bIns="0" rtlCol="0" anchor="t">
            <a:spAutoFit/>
          </a:bodyPr>
          <a:lstStyle/>
          <a:p>
            <a:pPr algn="just">
              <a:lnSpc>
                <a:spcPts val="3499"/>
              </a:lnSpc>
            </a:pPr>
            <a:r>
              <a:rPr lang="en-US" sz="2499">
                <a:solidFill>
                  <a:srgbClr val="000000"/>
                </a:solidFill>
                <a:latin typeface="ITC Franklin Gothic LT"/>
                <a:ea typeface="ITC Franklin Gothic LT"/>
                <a:cs typeface="ITC Franklin Gothic LT"/>
                <a:sym typeface="ITC Franklin Gothic LT"/>
              </a:rPr>
              <a:t>Il 2024 è stato un anno ricco di sfide, in cui ho lavorato per spingermi oltre le mie zone di comfort, raggiungere obiettivi ambiziosi e affrontare nuovi progetti che hanno rappresentato una straordinaria opportunità di crescita personale e professionale come Villaggio Digitale. Ogni sfida è stata un’occasione per innovare, creare valore e rafforzare il mio impegno nel generare un impatto positivo. </a:t>
            </a:r>
          </a:p>
          <a:p>
            <a:pPr algn="just">
              <a:lnSpc>
                <a:spcPts val="3499"/>
              </a:lnSpc>
            </a:pPr>
            <a:r>
              <a:rPr lang="en-US" sz="2499">
                <a:solidFill>
                  <a:srgbClr val="000000"/>
                </a:solidFill>
                <a:latin typeface="ITC Franklin Gothic LT"/>
                <a:ea typeface="ITC Franklin Gothic LT"/>
                <a:cs typeface="ITC Franklin Gothic LT"/>
                <a:sym typeface="ITC Franklin Gothic LT"/>
              </a:rPr>
              <a:t>Tra i risultati più significativi, il coinvolgimento di oltre 1800 partecipanti nei tre webinar più recenti realizzati in collaborazione con LinkedIn.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3006520"/>
            <a:ext cx="11886247" cy="2024634"/>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128"/>
              </a:lnSpc>
            </a:pPr>
            <a:r>
              <a:rPr lang="en-US" sz="6600" b="1" spc="-79">
                <a:solidFill>
                  <a:srgbClr val="9A2136"/>
                </a:solidFill>
                <a:latin typeface="Saffran Bold"/>
                <a:ea typeface="Saffran Bold"/>
                <a:cs typeface="Saffran Bold"/>
                <a:sym typeface="Saffran Bold"/>
              </a:rPr>
              <a:t>Sintonia</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grpSp>
        <p:nvGrpSpPr>
          <p:cNvPr id="6" name="Group 6"/>
          <p:cNvGrpSpPr/>
          <p:nvPr/>
        </p:nvGrpSpPr>
        <p:grpSpPr>
          <a:xfrm>
            <a:off x="12446547" y="-187316"/>
            <a:ext cx="5841453" cy="10679904"/>
            <a:chOff x="0" y="0"/>
            <a:chExt cx="7150608" cy="13073426"/>
          </a:xfrm>
        </p:grpSpPr>
        <p:sp>
          <p:nvSpPr>
            <p:cNvPr id="7" name="Freeform 7"/>
            <p:cNvSpPr/>
            <p:nvPr/>
          </p:nvSpPr>
          <p:spPr>
            <a:xfrm>
              <a:off x="0" y="0"/>
              <a:ext cx="7150608" cy="13073427"/>
            </a:xfrm>
            <a:custGeom>
              <a:avLst/>
              <a:gdLst/>
              <a:ahLst/>
              <a:cxnLst/>
              <a:rect l="l" t="t" r="r" b="b"/>
              <a:pathLst>
                <a:path w="7150608" h="13073427">
                  <a:moveTo>
                    <a:pt x="0" y="0"/>
                  </a:moveTo>
                  <a:lnTo>
                    <a:pt x="7150608" y="0"/>
                  </a:lnTo>
                  <a:lnTo>
                    <a:pt x="7150608" y="13073427"/>
                  </a:lnTo>
                  <a:lnTo>
                    <a:pt x="0" y="13073427"/>
                  </a:lnTo>
                  <a:lnTo>
                    <a:pt x="0" y="0"/>
                  </a:lnTo>
                  <a:close/>
                </a:path>
              </a:pathLst>
            </a:custGeom>
            <a:blipFill>
              <a:blip r:embed="rId4"/>
              <a:stretch>
                <a:fillRect l="-47249" r="-47249"/>
              </a:stretch>
            </a:blipFill>
          </p:spPr>
          <p:txBody>
            <a:bodyPr/>
            <a:lstStyle/>
            <a:p>
              <a:endParaRPr lang="it-IT"/>
            </a:p>
          </p:txBody>
        </p:sp>
      </p:grpSp>
      <p:sp>
        <p:nvSpPr>
          <p:cNvPr id="8" name="TextBox 8"/>
          <p:cNvSpPr txBox="1"/>
          <p:nvPr/>
        </p:nvSpPr>
        <p:spPr>
          <a:xfrm>
            <a:off x="10498760" y="9656460"/>
            <a:ext cx="1333365" cy="469846"/>
          </a:xfrm>
          <a:prstGeom prst="rect">
            <a:avLst/>
          </a:prstGeom>
        </p:spPr>
        <p:txBody>
          <a:bodyPr lIns="0" tIns="0" rIns="0" bIns="0" rtlCol="0" anchor="t">
            <a:spAutoFit/>
          </a:bodyPr>
          <a:lstStyle/>
          <a:p>
            <a:pPr algn="ctr">
              <a:lnSpc>
                <a:spcPts val="3499"/>
              </a:lnSpc>
            </a:pPr>
            <a:r>
              <a:rPr lang="en-US" sz="2499" b="1">
                <a:solidFill>
                  <a:srgbClr val="000000"/>
                </a:solidFill>
                <a:latin typeface="ITC Franklin Gothic LT Semi-Bold"/>
                <a:ea typeface="ITC Franklin Gothic LT Semi-Bold"/>
                <a:cs typeface="ITC Franklin Gothic LT Semi-Bold"/>
                <a:sym typeface="ITC Franklin Gothic LT Semi-Bold"/>
              </a:rPr>
              <a:t>Valentina</a:t>
            </a:r>
          </a:p>
        </p:txBody>
      </p:sp>
      <p:sp>
        <p:nvSpPr>
          <p:cNvPr id="9" name="TextBox 9"/>
          <p:cNvSpPr txBox="1"/>
          <p:nvPr/>
        </p:nvSpPr>
        <p:spPr>
          <a:xfrm>
            <a:off x="3822694" y="981075"/>
            <a:ext cx="7897587" cy="1758950"/>
          </a:xfrm>
          <a:prstGeom prst="rect">
            <a:avLst/>
          </a:prstGeom>
        </p:spPr>
        <p:txBody>
          <a:bodyPr lIns="0" tIns="0" rIns="0" bIns="0" rtlCol="0" anchor="t">
            <a:spAutoFit/>
          </a:bodyPr>
          <a:lstStyle/>
          <a:p>
            <a:pPr marL="0" lvl="0" indent="0" algn="just">
              <a:lnSpc>
                <a:spcPts val="2800"/>
              </a:lnSpc>
              <a:spcBef>
                <a:spcPct val="0"/>
              </a:spcBef>
            </a:pPr>
            <a:endParaRPr/>
          </a:p>
          <a:p>
            <a:pPr marL="0" lvl="0" indent="0" algn="just">
              <a:lnSpc>
                <a:spcPts val="2800"/>
              </a:lnSpc>
              <a:spcBef>
                <a:spcPct val="0"/>
              </a:spcBef>
            </a:pPr>
            <a:r>
              <a:rPr lang="en-US" sz="2000" i="1" u="none" strike="noStrike">
                <a:solidFill>
                  <a:srgbClr val="000000"/>
                </a:solidFill>
                <a:latin typeface="Open Sans Italics"/>
                <a:ea typeface="Open Sans Italics"/>
                <a:cs typeface="Open Sans Italics"/>
                <a:sym typeface="Open Sans Italics"/>
              </a:rPr>
              <a:t>“Non possiamo risolvere i problemi con lo stesso tipo di pensiero che abbiamo usato quando li abbiamo creati."</a:t>
            </a:r>
          </a:p>
          <a:p>
            <a:pPr marL="0" lvl="0" indent="0" algn="r">
              <a:lnSpc>
                <a:spcPts val="2800"/>
              </a:lnSpc>
              <a:spcBef>
                <a:spcPct val="0"/>
              </a:spcBef>
            </a:pPr>
            <a:r>
              <a:rPr lang="en-US" sz="2000" b="1" u="none" strike="noStrike">
                <a:solidFill>
                  <a:srgbClr val="000000"/>
                </a:solidFill>
                <a:latin typeface="Open Sans Bold"/>
                <a:ea typeface="Open Sans Bold"/>
                <a:cs typeface="Open Sans Bold"/>
                <a:sym typeface="Open Sans Bold"/>
              </a:rPr>
              <a:t>A.EINSTEIN</a:t>
            </a:r>
          </a:p>
          <a:p>
            <a:pPr marL="0" lvl="0" indent="0" algn="r">
              <a:lnSpc>
                <a:spcPts val="2800"/>
              </a:lnSpc>
              <a:spcBef>
                <a:spcPct val="0"/>
              </a:spcBef>
            </a:pPr>
            <a:endParaRPr lang="en-US" sz="2000" b="1" u="none" strike="noStrike">
              <a:solidFill>
                <a:srgbClr val="000000"/>
              </a:solidFill>
              <a:latin typeface="Open Sans Bold"/>
              <a:ea typeface="Open Sans Bold"/>
              <a:cs typeface="Open Sans Bold"/>
              <a:sym typeface="Open Sans Bold"/>
            </a:endParaRPr>
          </a:p>
        </p:txBody>
      </p:sp>
      <p:sp>
        <p:nvSpPr>
          <p:cNvPr id="10" name="TextBox 10"/>
          <p:cNvSpPr txBox="1"/>
          <p:nvPr/>
        </p:nvSpPr>
        <p:spPr>
          <a:xfrm>
            <a:off x="261753" y="4914280"/>
            <a:ext cx="11551322" cy="4456430"/>
          </a:xfrm>
          <a:prstGeom prst="rect">
            <a:avLst/>
          </a:prstGeom>
        </p:spPr>
        <p:txBody>
          <a:bodyPr lIns="0" tIns="0" rIns="0" bIns="0" rtlCol="0" anchor="t">
            <a:spAutoFit/>
          </a:bodyPr>
          <a:lstStyle/>
          <a:p>
            <a:pPr algn="just">
              <a:lnSpc>
                <a:spcPts val="3219"/>
              </a:lnSpc>
            </a:pPr>
            <a:r>
              <a:rPr lang="en-US" sz="2299">
                <a:solidFill>
                  <a:srgbClr val="000000"/>
                </a:solidFill>
                <a:latin typeface="ITC Franklin Gothic LT"/>
                <a:ea typeface="ITC Franklin Gothic LT"/>
                <a:cs typeface="ITC Franklin Gothic LT"/>
                <a:sym typeface="ITC Franklin Gothic LT"/>
              </a:rPr>
              <a:t>Scale che si intrecciano in diverse direzioni, con figure che si muovono contemporaneamente su percorsi apparentemente incompatibili, attività diverse e non sempre connesse, che trovano ordine e senso nel caos. </a:t>
            </a:r>
          </a:p>
          <a:p>
            <a:pPr algn="just">
              <a:lnSpc>
                <a:spcPts val="1680"/>
              </a:lnSpc>
            </a:pPr>
            <a:endParaRPr lang="en-US" sz="2299">
              <a:solidFill>
                <a:srgbClr val="000000"/>
              </a:solidFill>
              <a:latin typeface="ITC Franklin Gothic LT"/>
              <a:ea typeface="ITC Franklin Gothic LT"/>
              <a:cs typeface="ITC Franklin Gothic LT"/>
              <a:sym typeface="ITC Franklin Gothic LT"/>
            </a:endParaRPr>
          </a:p>
          <a:p>
            <a:pPr algn="just">
              <a:lnSpc>
                <a:spcPts val="3219"/>
              </a:lnSpc>
            </a:pPr>
            <a:r>
              <a:rPr lang="en-US" sz="2299">
                <a:solidFill>
                  <a:srgbClr val="000000"/>
                </a:solidFill>
                <a:latin typeface="ITC Franklin Gothic LT"/>
                <a:ea typeface="ITC Franklin Gothic LT"/>
                <a:cs typeface="ITC Franklin Gothic LT"/>
                <a:sym typeface="ITC Franklin Gothic LT"/>
              </a:rPr>
              <a:t>In un contesto apparentemente caotico, fatto di scadenze serrate, priorità in evoluzione e task diversificati, il lavoro di squadra, il coordinamento e l'organizzazione sono stati fondamentali per garantire che ogni progetto trovasse il suo ordine, diventando un tassello importante di un quadro più grande e armonioso.</a:t>
            </a:r>
          </a:p>
          <a:p>
            <a:pPr algn="just">
              <a:lnSpc>
                <a:spcPts val="1680"/>
              </a:lnSpc>
            </a:pPr>
            <a:endParaRPr lang="en-US" sz="2299">
              <a:solidFill>
                <a:srgbClr val="000000"/>
              </a:solidFill>
              <a:latin typeface="ITC Franklin Gothic LT"/>
              <a:ea typeface="ITC Franklin Gothic LT"/>
              <a:cs typeface="ITC Franklin Gothic LT"/>
              <a:sym typeface="ITC Franklin Gothic LT"/>
            </a:endParaRPr>
          </a:p>
          <a:p>
            <a:pPr algn="just">
              <a:lnSpc>
                <a:spcPts val="3219"/>
              </a:lnSpc>
            </a:pPr>
            <a:r>
              <a:rPr lang="en-US" sz="2299">
                <a:solidFill>
                  <a:srgbClr val="000000"/>
                </a:solidFill>
                <a:latin typeface="ITC Franklin Gothic LT"/>
                <a:ea typeface="ITC Franklin Gothic LT"/>
                <a:cs typeface="ITC Franklin Gothic LT"/>
                <a:sym typeface="ITC Franklin Gothic LT"/>
              </a:rPr>
              <a:t>Tra i migliori risultati raggiunti: le certificazioni per anti-bullismo, parità di genere e qualità. Oltre 2500 micro-certificazioni rilasciate. L’accreditamento sulla piattaforma MEPA e l’attivazione di 7 percorsi PNRR per oltre 800 ore di formazione e 40 formatori.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3200400"/>
            <a:ext cx="13865388" cy="2024634"/>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128"/>
              </a:lnSpc>
            </a:pPr>
            <a:r>
              <a:rPr lang="en-US" sz="6600" b="1" spc="-79">
                <a:solidFill>
                  <a:srgbClr val="9A2136"/>
                </a:solidFill>
                <a:latin typeface="Saffran Bold"/>
                <a:ea typeface="Saffran Bold"/>
                <a:cs typeface="Saffran Bold"/>
                <a:sym typeface="Saffran Bold"/>
              </a:rPr>
              <a:t>Evoluzione</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grpSp>
        <p:nvGrpSpPr>
          <p:cNvPr id="6" name="Group 6"/>
          <p:cNvGrpSpPr/>
          <p:nvPr/>
        </p:nvGrpSpPr>
        <p:grpSpPr>
          <a:xfrm>
            <a:off x="12446547" y="0"/>
            <a:ext cx="5841453" cy="10277922"/>
            <a:chOff x="0" y="0"/>
            <a:chExt cx="7150608" cy="12581354"/>
          </a:xfrm>
        </p:grpSpPr>
        <p:sp>
          <p:nvSpPr>
            <p:cNvPr id="7" name="Freeform 7"/>
            <p:cNvSpPr/>
            <p:nvPr/>
          </p:nvSpPr>
          <p:spPr>
            <a:xfrm>
              <a:off x="0" y="0"/>
              <a:ext cx="7150608" cy="12581355"/>
            </a:xfrm>
            <a:custGeom>
              <a:avLst/>
              <a:gdLst/>
              <a:ahLst/>
              <a:cxnLst/>
              <a:rect l="l" t="t" r="r" b="b"/>
              <a:pathLst>
                <a:path w="7150608" h="12581355">
                  <a:moveTo>
                    <a:pt x="0" y="0"/>
                  </a:moveTo>
                  <a:lnTo>
                    <a:pt x="7150608" y="0"/>
                  </a:lnTo>
                  <a:lnTo>
                    <a:pt x="7150608" y="12581355"/>
                  </a:lnTo>
                  <a:lnTo>
                    <a:pt x="0" y="12581355"/>
                  </a:lnTo>
                  <a:lnTo>
                    <a:pt x="0" y="0"/>
                  </a:lnTo>
                  <a:close/>
                </a:path>
              </a:pathLst>
            </a:custGeom>
            <a:blipFill>
              <a:blip r:embed="rId4"/>
              <a:stretch>
                <a:fillRect t="-8017" b="-5323"/>
              </a:stretch>
            </a:blipFill>
          </p:spPr>
          <p:txBody>
            <a:bodyPr/>
            <a:lstStyle/>
            <a:p>
              <a:endParaRPr lang="it-IT"/>
            </a:p>
          </p:txBody>
        </p:sp>
      </p:grpSp>
      <p:sp>
        <p:nvSpPr>
          <p:cNvPr id="8" name="TextBox 8"/>
          <p:cNvSpPr txBox="1"/>
          <p:nvPr/>
        </p:nvSpPr>
        <p:spPr>
          <a:xfrm>
            <a:off x="10210800" y="9105900"/>
            <a:ext cx="1436488" cy="448841"/>
          </a:xfrm>
          <a:prstGeom prst="rect">
            <a:avLst/>
          </a:prstGeom>
        </p:spPr>
        <p:txBody>
          <a:bodyPr wrap="square" lIns="0" tIns="0" rIns="0" bIns="0" rtlCol="0" anchor="t">
            <a:spAutoFit/>
          </a:bodyPr>
          <a:lstStyle/>
          <a:p>
            <a:pPr algn="ctr">
              <a:lnSpc>
                <a:spcPts val="3499"/>
              </a:lnSpc>
            </a:pPr>
            <a:r>
              <a:rPr lang="en-US" sz="2499" b="1" dirty="0" err="1">
                <a:solidFill>
                  <a:srgbClr val="000000"/>
                </a:solidFill>
                <a:latin typeface="ITC Franklin Gothic LT Semi-Bold"/>
                <a:ea typeface="ITC Franklin Gothic LT Semi-Bold"/>
                <a:cs typeface="ITC Franklin Gothic LT Semi-Bold"/>
                <a:sym typeface="ITC Franklin Gothic LT Semi-Bold"/>
              </a:rPr>
              <a:t>Annaleda</a:t>
            </a:r>
            <a:endParaRPr lang="en-US" sz="2499" b="1" dirty="0">
              <a:solidFill>
                <a:srgbClr val="000000"/>
              </a:solidFill>
              <a:latin typeface="ITC Franklin Gothic LT Semi-Bold"/>
              <a:ea typeface="ITC Franklin Gothic LT Semi-Bold"/>
              <a:cs typeface="ITC Franklin Gothic LT Semi-Bold"/>
              <a:sym typeface="ITC Franklin Gothic LT Semi-Bold"/>
            </a:endParaRPr>
          </a:p>
        </p:txBody>
      </p:sp>
      <p:sp>
        <p:nvSpPr>
          <p:cNvPr id="9" name="TextBox 9"/>
          <p:cNvSpPr txBox="1"/>
          <p:nvPr/>
        </p:nvSpPr>
        <p:spPr>
          <a:xfrm>
            <a:off x="271278" y="5283200"/>
            <a:ext cx="11376009" cy="3975100"/>
          </a:xfrm>
          <a:prstGeom prst="rect">
            <a:avLst/>
          </a:prstGeom>
        </p:spPr>
        <p:txBody>
          <a:bodyPr lIns="0" tIns="0" rIns="0" bIns="0" rtlCol="0" anchor="t">
            <a:spAutoFit/>
          </a:bodyPr>
          <a:lstStyle/>
          <a:p>
            <a:pPr algn="just">
              <a:lnSpc>
                <a:spcPts val="3499"/>
              </a:lnSpc>
            </a:pPr>
            <a:r>
              <a:rPr lang="en-US" sz="2499">
                <a:solidFill>
                  <a:srgbClr val="000000"/>
                </a:solidFill>
                <a:latin typeface="ITC Franklin Gothic LT"/>
                <a:ea typeface="ITC Franklin Gothic LT"/>
                <a:cs typeface="ITC Franklin Gothic LT"/>
                <a:sym typeface="ITC Franklin Gothic LT"/>
              </a:rPr>
              <a:t>IIl 2024 è stato un anno di evoluzione, in cui scoprire come affrontare contesti sfidanti, esplorare nuovi approcci e sviluppare competenze che hanno arricchito il mio percorso. Ogni esperienza, anche la più impegnativa, è stata un’occasione per costruire con maggiore consapevolezza nuovi obiettivi, consolidare relazioni e apprendere. È stato un viaggio di trasformazione, guidato dalla voglia di crescere. Abbiamo collaborato con oltre 50 partner in 20 Paesi europei, dimostrando la capacità di connetterci con realtà diverse e creare valore condiviso.</a:t>
            </a:r>
          </a:p>
          <a:p>
            <a:pPr algn="just">
              <a:lnSpc>
                <a:spcPts val="3499"/>
              </a:lnSpc>
            </a:pPr>
            <a:endParaRPr lang="en-US" sz="2499">
              <a:solidFill>
                <a:srgbClr val="000000"/>
              </a:solidFill>
              <a:latin typeface="ITC Franklin Gothic LT"/>
              <a:ea typeface="ITC Franklin Gothic LT"/>
              <a:cs typeface="ITC Franklin Gothic LT"/>
              <a:sym typeface="ITC Franklin Gothic LT"/>
            </a:endParaRPr>
          </a:p>
          <a:p>
            <a:pPr algn="just">
              <a:lnSpc>
                <a:spcPts val="3499"/>
              </a:lnSpc>
            </a:pPr>
            <a:endParaRPr lang="en-US" sz="2499">
              <a:solidFill>
                <a:srgbClr val="000000"/>
              </a:solidFill>
              <a:latin typeface="ITC Franklin Gothic LT"/>
              <a:ea typeface="ITC Franklin Gothic LT"/>
              <a:cs typeface="ITC Franklin Gothic LT"/>
              <a:sym typeface="ITC Franklin Gothic 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0"/>
            <a:ext cx="5966459" cy="3314700"/>
          </a:xfrm>
          <a:custGeom>
            <a:avLst/>
            <a:gdLst/>
            <a:ahLst/>
            <a:cxnLst/>
            <a:rect l="l" t="t" r="r" b="b"/>
            <a:pathLst>
              <a:path w="5966459" h="3314700">
                <a:moveTo>
                  <a:pt x="0" y="0"/>
                </a:moveTo>
                <a:lnTo>
                  <a:pt x="5966459" y="0"/>
                </a:lnTo>
                <a:lnTo>
                  <a:pt x="5966459" y="3314700"/>
                </a:lnTo>
                <a:lnTo>
                  <a:pt x="0" y="331470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71278" y="3114346"/>
            <a:ext cx="13865388" cy="2024615"/>
          </a:xfrm>
          <a:prstGeom prst="rect">
            <a:avLst/>
          </a:prstGeom>
        </p:spPr>
        <p:txBody>
          <a:bodyPr lIns="0" tIns="0" rIns="0" bIns="0" rtlCol="0" anchor="t">
            <a:spAutoFit/>
          </a:bodyPr>
          <a:lstStyle/>
          <a:p>
            <a:pPr algn="l">
              <a:lnSpc>
                <a:spcPts val="7128"/>
              </a:lnSpc>
            </a:pPr>
            <a:r>
              <a:rPr lang="en-US" sz="6600" b="1" spc="-72">
                <a:solidFill>
                  <a:srgbClr val="000000"/>
                </a:solidFill>
                <a:latin typeface="Saffran Bold"/>
                <a:ea typeface="Saffran Bold"/>
                <a:cs typeface="Saffran Bold"/>
                <a:sym typeface="Saffran Bold"/>
              </a:rPr>
              <a:t>Il mio 2024 in FMD è...</a:t>
            </a:r>
          </a:p>
          <a:p>
            <a:pPr algn="l">
              <a:lnSpc>
                <a:spcPts val="7128"/>
              </a:lnSpc>
            </a:pPr>
            <a:r>
              <a:rPr lang="en-US" sz="6600" b="1" spc="-79">
                <a:solidFill>
                  <a:srgbClr val="9A2136"/>
                </a:solidFill>
                <a:latin typeface="Saffran Bold"/>
                <a:ea typeface="Saffran Bold"/>
                <a:cs typeface="Saffran Bold"/>
                <a:sym typeface="Saffran Bold"/>
              </a:rPr>
              <a:t>Riconoscersi</a:t>
            </a:r>
          </a:p>
        </p:txBody>
      </p:sp>
      <p:grpSp>
        <p:nvGrpSpPr>
          <p:cNvPr id="4" name="Group 4"/>
          <p:cNvGrpSpPr/>
          <p:nvPr/>
        </p:nvGrpSpPr>
        <p:grpSpPr>
          <a:xfrm>
            <a:off x="271278" y="443734"/>
            <a:ext cx="2022298" cy="796345"/>
            <a:chOff x="0" y="0"/>
            <a:chExt cx="2696397" cy="1061793"/>
          </a:xfrm>
        </p:grpSpPr>
        <p:sp>
          <p:nvSpPr>
            <p:cNvPr id="5" name="Freeform 5"/>
            <p:cNvSpPr/>
            <p:nvPr/>
          </p:nvSpPr>
          <p:spPr>
            <a:xfrm>
              <a:off x="0" y="0"/>
              <a:ext cx="2696337" cy="1061847"/>
            </a:xfrm>
            <a:custGeom>
              <a:avLst/>
              <a:gdLst/>
              <a:ahLst/>
              <a:cxnLst/>
              <a:rect l="l" t="t" r="r" b="b"/>
              <a:pathLst>
                <a:path w="2696337" h="1061847">
                  <a:moveTo>
                    <a:pt x="0" y="0"/>
                  </a:moveTo>
                  <a:lnTo>
                    <a:pt x="2696337" y="0"/>
                  </a:lnTo>
                  <a:lnTo>
                    <a:pt x="2696337" y="1061847"/>
                  </a:lnTo>
                  <a:lnTo>
                    <a:pt x="0" y="1061847"/>
                  </a:lnTo>
                  <a:lnTo>
                    <a:pt x="0" y="0"/>
                  </a:lnTo>
                  <a:close/>
                </a:path>
              </a:pathLst>
            </a:custGeom>
            <a:blipFill>
              <a:blip r:embed="rId3"/>
              <a:stretch>
                <a:fillRect t="-133" r="-2" b="-128"/>
              </a:stretch>
            </a:blipFill>
          </p:spPr>
          <p:txBody>
            <a:bodyPr/>
            <a:lstStyle/>
            <a:p>
              <a:endParaRPr lang="it-IT"/>
            </a:p>
          </p:txBody>
        </p:sp>
      </p:grpSp>
      <p:grpSp>
        <p:nvGrpSpPr>
          <p:cNvPr id="6" name="Group 6"/>
          <p:cNvGrpSpPr/>
          <p:nvPr/>
        </p:nvGrpSpPr>
        <p:grpSpPr>
          <a:xfrm>
            <a:off x="12446547" y="0"/>
            <a:ext cx="5841453" cy="10277922"/>
            <a:chOff x="0" y="0"/>
            <a:chExt cx="7150608" cy="12581354"/>
          </a:xfrm>
        </p:grpSpPr>
        <p:sp>
          <p:nvSpPr>
            <p:cNvPr id="7" name="Freeform 7"/>
            <p:cNvSpPr/>
            <p:nvPr/>
          </p:nvSpPr>
          <p:spPr>
            <a:xfrm>
              <a:off x="0" y="0"/>
              <a:ext cx="7150608" cy="12581355"/>
            </a:xfrm>
            <a:custGeom>
              <a:avLst/>
              <a:gdLst/>
              <a:ahLst/>
              <a:cxnLst/>
              <a:rect l="l" t="t" r="r" b="b"/>
              <a:pathLst>
                <a:path w="7150608" h="12581355">
                  <a:moveTo>
                    <a:pt x="0" y="0"/>
                  </a:moveTo>
                  <a:lnTo>
                    <a:pt x="7150608" y="0"/>
                  </a:lnTo>
                  <a:lnTo>
                    <a:pt x="7150608" y="12581355"/>
                  </a:lnTo>
                  <a:lnTo>
                    <a:pt x="0" y="12581355"/>
                  </a:lnTo>
                  <a:lnTo>
                    <a:pt x="0" y="0"/>
                  </a:lnTo>
                  <a:close/>
                </a:path>
              </a:pathLst>
            </a:custGeom>
            <a:blipFill>
              <a:blip r:embed="rId4"/>
              <a:stretch>
                <a:fillRect l="-273425" t="-33296" r="-138522" b="-60558"/>
              </a:stretch>
            </a:blipFill>
          </p:spPr>
          <p:txBody>
            <a:bodyPr/>
            <a:lstStyle/>
            <a:p>
              <a:endParaRPr lang="it-IT"/>
            </a:p>
          </p:txBody>
        </p:sp>
      </p:grpSp>
      <p:sp>
        <p:nvSpPr>
          <p:cNvPr id="8" name="TextBox 8"/>
          <p:cNvSpPr txBox="1"/>
          <p:nvPr/>
        </p:nvSpPr>
        <p:spPr>
          <a:xfrm>
            <a:off x="10591800" y="9307610"/>
            <a:ext cx="971643" cy="448841"/>
          </a:xfrm>
          <a:prstGeom prst="rect">
            <a:avLst/>
          </a:prstGeom>
        </p:spPr>
        <p:txBody>
          <a:bodyPr wrap="square" lIns="0" tIns="0" rIns="0" bIns="0" rtlCol="0" anchor="t">
            <a:spAutoFit/>
          </a:bodyPr>
          <a:lstStyle/>
          <a:p>
            <a:pPr algn="ctr">
              <a:lnSpc>
                <a:spcPts val="3499"/>
              </a:lnSpc>
            </a:pPr>
            <a:r>
              <a:rPr lang="en-US" sz="2499" b="1" dirty="0" err="1">
                <a:solidFill>
                  <a:srgbClr val="000000"/>
                </a:solidFill>
                <a:latin typeface="ITC Franklin Gothic LT Semi-Bold"/>
                <a:ea typeface="ITC Franklin Gothic LT Semi-Bold"/>
                <a:cs typeface="ITC Franklin Gothic LT Semi-Bold"/>
                <a:sym typeface="ITC Franklin Gothic LT Semi-Bold"/>
              </a:rPr>
              <a:t>Onelia</a:t>
            </a:r>
            <a:endParaRPr lang="en-US" sz="2499" b="1" dirty="0">
              <a:solidFill>
                <a:srgbClr val="000000"/>
              </a:solidFill>
              <a:latin typeface="ITC Franklin Gothic LT Semi-Bold"/>
              <a:ea typeface="ITC Franklin Gothic LT Semi-Bold"/>
              <a:cs typeface="ITC Franklin Gothic LT Semi-Bold"/>
              <a:sym typeface="ITC Franklin Gothic LT Semi-Bold"/>
            </a:endParaRPr>
          </a:p>
        </p:txBody>
      </p:sp>
      <p:sp>
        <p:nvSpPr>
          <p:cNvPr id="9" name="TextBox 9"/>
          <p:cNvSpPr txBox="1"/>
          <p:nvPr/>
        </p:nvSpPr>
        <p:spPr>
          <a:xfrm>
            <a:off x="280803" y="5235736"/>
            <a:ext cx="11282640" cy="3975100"/>
          </a:xfrm>
          <a:prstGeom prst="rect">
            <a:avLst/>
          </a:prstGeom>
        </p:spPr>
        <p:txBody>
          <a:bodyPr lIns="0" tIns="0" rIns="0" bIns="0" rtlCol="0" anchor="t">
            <a:spAutoFit/>
          </a:bodyPr>
          <a:lstStyle/>
          <a:p>
            <a:pPr algn="just">
              <a:lnSpc>
                <a:spcPts val="3499"/>
              </a:lnSpc>
            </a:pPr>
            <a:r>
              <a:rPr lang="en-US" sz="2499">
                <a:solidFill>
                  <a:srgbClr val="000000"/>
                </a:solidFill>
                <a:latin typeface="ITC Franklin Gothic LT"/>
                <a:ea typeface="ITC Franklin Gothic LT"/>
                <a:cs typeface="ITC Franklin Gothic LT"/>
                <a:sym typeface="ITC Franklin Gothic LT"/>
              </a:rPr>
              <a:t>Il ruolo del comunicatore è dare luce e visibilità a progetti e persone. La storia di  Mihai Dragusanu, premiato nel 2024 alla RomeCup per la sua ricerca, ha ottenuto un riscontro sui media che lo ha reso finalmente ‘riconoscibile’ per le realtà produttive del suo territorio, con le quali ha iniziato a collaborare. E’ questa una cartina tornasole unica del valore che restituiamo alla società con il nostro lavoro quotidiano.</a:t>
            </a:r>
          </a:p>
          <a:p>
            <a:pPr algn="just">
              <a:lnSpc>
                <a:spcPts val="3499"/>
              </a:lnSpc>
            </a:pPr>
            <a:r>
              <a:rPr lang="en-US" sz="2499">
                <a:solidFill>
                  <a:srgbClr val="000000"/>
                </a:solidFill>
                <a:latin typeface="ITC Franklin Gothic LT"/>
                <a:ea typeface="ITC Franklin Gothic LT"/>
                <a:cs typeface="ITC Franklin Gothic LT"/>
                <a:sym typeface="ITC Franklin Gothic LT"/>
              </a:rPr>
              <a:t>Leggersi su un quotidiano è (o dovrebbe essere) come guardarsi allo specchio: questo sono io, questo è quello che faccio. </a:t>
            </a:r>
          </a:p>
          <a:p>
            <a:pPr algn="just">
              <a:lnSpc>
                <a:spcPts val="3499"/>
              </a:lnSpc>
            </a:pPr>
            <a:endParaRPr lang="en-US" sz="2499">
              <a:solidFill>
                <a:srgbClr val="000000"/>
              </a:solidFill>
              <a:latin typeface="ITC Franklin Gothic LT"/>
              <a:ea typeface="ITC Franklin Gothic LT"/>
              <a:cs typeface="ITC Franklin Gothic LT"/>
              <a:sym typeface="ITC Franklin Gothic L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2700</Words>
  <Application>Microsoft Office PowerPoint</Application>
  <PresentationFormat>Personalizzato</PresentationFormat>
  <Paragraphs>169</Paragraphs>
  <Slides>25</Slides>
  <Notes>3</Notes>
  <HiddenSlides>0</HiddenSlides>
  <MMClips>2</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25</vt:i4>
      </vt:variant>
    </vt:vector>
  </HeadingPairs>
  <TitlesOfParts>
    <vt:vector size="34" baseType="lpstr">
      <vt:lpstr>Open Sans Italics</vt:lpstr>
      <vt:lpstr>Calibri</vt:lpstr>
      <vt:lpstr>Arial</vt:lpstr>
      <vt:lpstr>ITC Franklin Gothic LT Italics</vt:lpstr>
      <vt:lpstr>ITC Franklin Gothic LT</vt:lpstr>
      <vt:lpstr>ITC Franklin Gothic LT Semi-Bold</vt:lpstr>
      <vt:lpstr>Saffran Bold</vt:lpstr>
      <vt:lpstr>Open Sans Bold</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Festa Natale</dc:title>
  <dc:creator>c.belella</dc:creator>
  <cp:lastModifiedBy>valentina gelsomini</cp:lastModifiedBy>
  <cp:revision>12</cp:revision>
  <dcterms:created xsi:type="dcterms:W3CDTF">2006-08-16T00:00:00Z</dcterms:created>
  <dcterms:modified xsi:type="dcterms:W3CDTF">2024-12-16T12:20:12Z</dcterms:modified>
  <dc:identifier>DAGYyu9u_yE</dc:identifier>
</cp:coreProperties>
</file>