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90" r:id="rId4"/>
    <p:sldId id="284" r:id="rId5"/>
    <p:sldId id="291" r:id="rId6"/>
    <p:sldId id="292" r:id="rId7"/>
    <p:sldId id="280" r:id="rId8"/>
    <p:sldId id="281" r:id="rId9"/>
    <p:sldId id="282" r:id="rId10"/>
    <p:sldId id="283" r:id="rId11"/>
    <p:sldId id="287" r:id="rId12"/>
    <p:sldId id="270" r:id="rId13"/>
    <p:sldId id="288" r:id="rId14"/>
    <p:sldId id="293" r:id="rId15"/>
    <p:sldId id="273" r:id="rId16"/>
    <p:sldId id="279" r:id="rId17"/>
    <p:sldId id="294" r:id="rId18"/>
    <p:sldId id="260" r:id="rId19"/>
  </p:sldIdLst>
  <p:sldSz cx="9144000" cy="6858000" type="screen4x3"/>
  <p:notesSz cx="6858000" cy="9144000"/>
  <p:custDataLst>
    <p:tags r:id="rId2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F6F8A-F954-7C45-A023-5EFF544A7010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1CF7-2E10-0243-BEFB-1FBDCE3A14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822F5-2A67-B047-BB70-152FF0A541A7}" type="slidenum">
              <a:rPr lang="en-US"/>
              <a:pPr/>
              <a:t>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822F5-2A67-B047-BB70-152FF0A541A7}" type="slidenum">
              <a:rPr lang="en-US"/>
              <a:pPr/>
              <a:t>3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A3AD2-1432-594C-9DD2-0DC9B7F218CB}" type="slidenum">
              <a:rPr lang="en-US"/>
              <a:pPr/>
              <a:t>16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11-09-2014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jpeg"/><Relationship Id="rId12" Type="http://schemas.openxmlformats.org/officeDocument/2006/relationships/image" Target="../media/image70.jpeg"/><Relationship Id="rId13" Type="http://schemas.openxmlformats.org/officeDocument/2006/relationships/image" Target="../media/image71.jpeg"/><Relationship Id="rId14" Type="http://schemas.openxmlformats.org/officeDocument/2006/relationships/image" Target="../media/image72.jpeg"/><Relationship Id="rId15" Type="http://schemas.openxmlformats.org/officeDocument/2006/relationships/image" Target="../media/image73.jpeg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image" Target="../media/image64.jpeg"/><Relationship Id="rId7" Type="http://schemas.openxmlformats.org/officeDocument/2006/relationships/image" Target="../media/image65.jpeg"/><Relationship Id="rId8" Type="http://schemas.openxmlformats.org/officeDocument/2006/relationships/image" Target="../media/image66.jpeg"/><Relationship Id="rId9" Type="http://schemas.openxmlformats.org/officeDocument/2006/relationships/image" Target="../media/image67.jpeg"/><Relationship Id="rId10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20" Type="http://schemas.openxmlformats.org/officeDocument/2006/relationships/image" Target="../media/image23.jpeg"/><Relationship Id="rId21" Type="http://schemas.openxmlformats.org/officeDocument/2006/relationships/image" Target="../media/image24.jpeg"/><Relationship Id="rId22" Type="http://schemas.openxmlformats.org/officeDocument/2006/relationships/image" Target="../media/image25.jpeg"/><Relationship Id="rId10" Type="http://schemas.openxmlformats.org/officeDocument/2006/relationships/image" Target="../media/image13.jpeg"/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jpeg"/><Relationship Id="rId17" Type="http://schemas.openxmlformats.org/officeDocument/2006/relationships/image" Target="../media/image20.jpeg"/><Relationship Id="rId18" Type="http://schemas.openxmlformats.org/officeDocument/2006/relationships/image" Target="../media/image21.jpeg"/><Relationship Id="rId19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jpeg"/><Relationship Id="rId20" Type="http://schemas.openxmlformats.org/officeDocument/2006/relationships/image" Target="../media/image44.jpeg"/><Relationship Id="rId10" Type="http://schemas.openxmlformats.org/officeDocument/2006/relationships/image" Target="../media/image34.jpeg"/><Relationship Id="rId11" Type="http://schemas.openxmlformats.org/officeDocument/2006/relationships/image" Target="../media/image35.gif"/><Relationship Id="rId12" Type="http://schemas.openxmlformats.org/officeDocument/2006/relationships/image" Target="../media/image36.jpeg"/><Relationship Id="rId13" Type="http://schemas.openxmlformats.org/officeDocument/2006/relationships/image" Target="../media/image37.gif"/><Relationship Id="rId14" Type="http://schemas.openxmlformats.org/officeDocument/2006/relationships/image" Target="../media/image38.jpeg"/><Relationship Id="rId15" Type="http://schemas.openxmlformats.org/officeDocument/2006/relationships/image" Target="../media/image39.gif"/><Relationship Id="rId16" Type="http://schemas.openxmlformats.org/officeDocument/2006/relationships/image" Target="../media/image40.jpeg"/><Relationship Id="rId17" Type="http://schemas.openxmlformats.org/officeDocument/2006/relationships/image" Target="../media/image41.jpeg"/><Relationship Id="rId18" Type="http://schemas.openxmlformats.org/officeDocument/2006/relationships/image" Target="../media/image42.jpeg"/><Relationship Id="rId19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jpeg"/><Relationship Id="rId8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jpeg"/><Relationship Id="rId12" Type="http://schemas.openxmlformats.org/officeDocument/2006/relationships/image" Target="../media/image55.jpeg"/><Relationship Id="rId13" Type="http://schemas.openxmlformats.org/officeDocument/2006/relationships/image" Target="../media/image56.png"/><Relationship Id="rId14" Type="http://schemas.openxmlformats.org/officeDocument/2006/relationships/image" Target="../media/image57.jpeg"/><Relationship Id="rId15" Type="http://schemas.openxmlformats.org/officeDocument/2006/relationships/image" Target="../media/image58.jpeg"/><Relationship Id="rId16" Type="http://schemas.openxmlformats.org/officeDocument/2006/relationships/image" Target="../media/image59.jpeg"/><Relationship Id="rId17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9" Type="http://schemas.openxmlformats.org/officeDocument/2006/relationships/image" Target="../media/image52.jpeg"/><Relationship Id="rId10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9200" y="1447800"/>
            <a:ext cx="74558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b="1" dirty="0" smtClean="0">
                <a:latin typeface="Times"/>
                <a:cs typeface="Times"/>
              </a:rPr>
              <a:t>Innovazione nella Didattica e Competenze per la Vita</a:t>
            </a:r>
            <a:endParaRPr lang="it-IT" sz="2500" b="1" dirty="0">
              <a:latin typeface="Times"/>
              <a:cs typeface="Time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72997" y="4648200"/>
            <a:ext cx="471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imes"/>
                <a:cs typeface="Times"/>
              </a:rPr>
              <a:t>Alfonso Molina </a:t>
            </a:r>
          </a:p>
          <a:p>
            <a:r>
              <a:rPr lang="it-IT" sz="1500" dirty="0" smtClean="0">
                <a:latin typeface="Times"/>
                <a:cs typeface="Times"/>
              </a:rPr>
              <a:t>Direttore Scientifico della Fondazione Mondo Digitale</a:t>
            </a:r>
          </a:p>
          <a:p>
            <a:r>
              <a:rPr lang="it-IT" sz="1500" dirty="0" smtClean="0">
                <a:latin typeface="Times"/>
                <a:cs typeface="Times"/>
              </a:rPr>
              <a:t>Professor </a:t>
            </a:r>
            <a:r>
              <a:rPr lang="it-IT" sz="1500" dirty="0" err="1" smtClean="0">
                <a:latin typeface="Times"/>
                <a:cs typeface="Times"/>
              </a:rPr>
              <a:t>of</a:t>
            </a:r>
            <a:r>
              <a:rPr lang="it-IT" sz="1500" dirty="0" smtClean="0">
                <a:latin typeface="Times"/>
                <a:cs typeface="Times"/>
              </a:rPr>
              <a:t> </a:t>
            </a:r>
            <a:r>
              <a:rPr lang="it-IT" sz="1500" dirty="0" err="1" smtClean="0">
                <a:latin typeface="Times"/>
                <a:cs typeface="Times"/>
              </a:rPr>
              <a:t>Technology</a:t>
            </a:r>
            <a:r>
              <a:rPr lang="it-IT" sz="1500" dirty="0" smtClean="0">
                <a:latin typeface="Times"/>
                <a:cs typeface="Times"/>
              </a:rPr>
              <a:t> </a:t>
            </a:r>
            <a:r>
              <a:rPr lang="it-IT" sz="1500" dirty="0" err="1" smtClean="0">
                <a:latin typeface="Times"/>
                <a:cs typeface="Times"/>
              </a:rPr>
              <a:t>Strategy</a:t>
            </a:r>
            <a:r>
              <a:rPr lang="it-IT" sz="1500" dirty="0" smtClean="0">
                <a:latin typeface="Times"/>
                <a:cs typeface="Times"/>
              </a:rPr>
              <a:t>, </a:t>
            </a:r>
            <a:r>
              <a:rPr lang="it-IT" sz="1500" dirty="0" err="1" smtClean="0">
                <a:latin typeface="Times"/>
                <a:cs typeface="Times"/>
              </a:rPr>
              <a:t>University</a:t>
            </a:r>
            <a:r>
              <a:rPr lang="it-IT" sz="1500" dirty="0" smtClean="0">
                <a:latin typeface="Times"/>
                <a:cs typeface="Times"/>
              </a:rPr>
              <a:t> </a:t>
            </a:r>
            <a:r>
              <a:rPr lang="it-IT" sz="1500" dirty="0" err="1" smtClean="0">
                <a:latin typeface="Times"/>
                <a:cs typeface="Times"/>
              </a:rPr>
              <a:t>of</a:t>
            </a:r>
            <a:r>
              <a:rPr lang="it-IT" sz="1500" dirty="0" smtClean="0">
                <a:latin typeface="Times"/>
                <a:cs typeface="Times"/>
              </a:rPr>
              <a:t> Edinburgh</a:t>
            </a:r>
            <a:endParaRPr lang="it-IT" sz="1500" dirty="0">
              <a:latin typeface="Times"/>
              <a:cs typeface="Time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51818" y="6139283"/>
            <a:ext cx="4891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Presentazione per il  corso di formazione </a:t>
            </a:r>
            <a:r>
              <a:rPr lang="it-IT" sz="1200" dirty="0" err="1" smtClean="0"/>
              <a:t>Mlearn</a:t>
            </a:r>
            <a:r>
              <a:rPr lang="it-IT" sz="1200" dirty="0" smtClean="0"/>
              <a:t>, Roma, 12 settembre 2014</a:t>
            </a:r>
            <a:endParaRPr lang="it-IT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e 32"/>
          <p:cNvSpPr/>
          <p:nvPr/>
        </p:nvSpPr>
        <p:spPr bwMode="auto">
          <a:xfrm>
            <a:off x="2133600" y="1219200"/>
            <a:ext cx="5257800" cy="472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434" name="Rettangolo 2"/>
          <p:cNvSpPr>
            <a:spLocks noChangeArrowheads="1"/>
          </p:cNvSpPr>
          <p:nvPr/>
        </p:nvSpPr>
        <p:spPr bwMode="auto">
          <a:xfrm>
            <a:off x="3419872" y="188640"/>
            <a:ext cx="597666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5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Italia</a:t>
            </a:r>
            <a:r>
              <a:rPr lang="it-IT" sz="3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it-IT" sz="35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–</a:t>
            </a:r>
            <a:r>
              <a:rPr lang="it-IT" sz="3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Crisi e Opportunità</a:t>
            </a:r>
            <a:endParaRPr lang="it-IT" sz="3500" b="1" dirty="0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pic>
        <p:nvPicPr>
          <p:cNvPr id="18436" name="Immagine 31" descr="ITALY_BO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505" y="2361791"/>
            <a:ext cx="2197374" cy="24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asellaDiTesto 15"/>
          <p:cNvSpPr txBox="1">
            <a:spLocks noChangeArrowheads="1"/>
          </p:cNvSpPr>
          <p:nvPr/>
        </p:nvSpPr>
        <p:spPr bwMode="auto">
          <a:xfrm>
            <a:off x="2667000" y="1905000"/>
            <a:ext cx="17443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Crisi e Opportunità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38" name="CasellaDiTesto 16"/>
          <p:cNvSpPr txBox="1">
            <a:spLocks noChangeArrowheads="1"/>
          </p:cNvSpPr>
          <p:nvPr/>
        </p:nvSpPr>
        <p:spPr bwMode="auto">
          <a:xfrm>
            <a:off x="2438400" y="4191000"/>
            <a:ext cx="1919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Solidarietà Intergenerazionale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39" name="Rettangolo 32"/>
          <p:cNvSpPr>
            <a:spLocks noChangeArrowheads="1"/>
          </p:cNvSpPr>
          <p:nvPr/>
        </p:nvSpPr>
        <p:spPr bwMode="auto">
          <a:xfrm>
            <a:off x="2209800" y="3122452"/>
            <a:ext cx="1948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Forte Crescita del Settore Sociale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0" name="Rettangolo 33"/>
          <p:cNvSpPr>
            <a:spLocks noChangeArrowheads="1"/>
          </p:cNvSpPr>
          <p:nvPr/>
        </p:nvSpPr>
        <p:spPr bwMode="auto">
          <a:xfrm>
            <a:off x="4953000" y="2192756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Eccellenza nel Disegno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1" name="Rettangolo 34"/>
          <p:cNvSpPr>
            <a:spLocks noChangeArrowheads="1"/>
          </p:cNvSpPr>
          <p:nvPr/>
        </p:nvSpPr>
        <p:spPr bwMode="auto">
          <a:xfrm>
            <a:off x="5791200" y="4267200"/>
            <a:ext cx="14012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Capacità Scientifica e Tecnologica 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2" name="Rettangolo 35"/>
          <p:cNvSpPr>
            <a:spLocks noChangeArrowheads="1"/>
          </p:cNvSpPr>
          <p:nvPr/>
        </p:nvSpPr>
        <p:spPr bwMode="auto">
          <a:xfrm>
            <a:off x="4572000" y="5105400"/>
            <a:ext cx="1483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Patrimonio</a:t>
            </a:r>
          </a:p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Storico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3" name="Rettangolo 36"/>
          <p:cNvSpPr>
            <a:spLocks noChangeArrowheads="1"/>
          </p:cNvSpPr>
          <p:nvPr/>
        </p:nvSpPr>
        <p:spPr bwMode="auto">
          <a:xfrm>
            <a:off x="5715000" y="3124200"/>
            <a:ext cx="1221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Industria Produttiva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4" name="Rettangolo 63"/>
          <p:cNvSpPr>
            <a:spLocks noChangeArrowheads="1"/>
          </p:cNvSpPr>
          <p:nvPr/>
        </p:nvSpPr>
        <p:spPr bwMode="auto">
          <a:xfrm>
            <a:off x="2971800" y="5030585"/>
            <a:ext cx="1478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Imprenditoria</a:t>
            </a:r>
          </a:p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Straniera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pic>
        <p:nvPicPr>
          <p:cNvPr id="53" name="Immagine 52" descr="2010-08-07-122711immagine_carbon03-767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066800"/>
            <a:ext cx="910984" cy="609600"/>
          </a:xfrm>
          <a:prstGeom prst="rect">
            <a:avLst/>
          </a:prstGeom>
        </p:spPr>
      </p:pic>
      <p:pic>
        <p:nvPicPr>
          <p:cNvPr id="54" name="Immagine 53" descr="crisis-opportun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0496" y="838200"/>
            <a:ext cx="1295400" cy="1036320"/>
          </a:xfrm>
          <a:prstGeom prst="rect">
            <a:avLst/>
          </a:prstGeom>
        </p:spPr>
      </p:pic>
      <p:pic>
        <p:nvPicPr>
          <p:cNvPr id="55" name="Immagine 54" descr="sergio-pininfarina-one-of-the-godfathers-of-italian-car-design-3347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3124200"/>
            <a:ext cx="1219200" cy="914399"/>
          </a:xfrm>
          <a:prstGeom prst="rect">
            <a:avLst/>
          </a:prstGeom>
        </p:spPr>
      </p:pic>
      <p:pic>
        <p:nvPicPr>
          <p:cNvPr id="57" name="Immagine 56" descr="ca894305b9ilide-etica-by-daniele-gualeni1-537x442-500x4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066800"/>
            <a:ext cx="1112409" cy="914400"/>
          </a:xfrm>
          <a:prstGeom prst="rect">
            <a:avLst/>
          </a:prstGeom>
        </p:spPr>
      </p:pic>
      <p:pic>
        <p:nvPicPr>
          <p:cNvPr id="58" name="Immagine 57" descr="833360sb-01_abit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0094" y="2209800"/>
            <a:ext cx="1380565" cy="838200"/>
          </a:xfrm>
          <a:prstGeom prst="rect">
            <a:avLst/>
          </a:prstGeom>
        </p:spPr>
      </p:pic>
      <p:pic>
        <p:nvPicPr>
          <p:cNvPr id="59" name="Immagine 58" descr="COMAU_ROBOT_smart5nj1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3200400"/>
            <a:ext cx="805118" cy="868680"/>
          </a:xfrm>
          <a:prstGeom prst="rect">
            <a:avLst/>
          </a:prstGeom>
        </p:spPr>
      </p:pic>
      <p:pic>
        <p:nvPicPr>
          <p:cNvPr id="60" name="Immagine 59" descr="AgustaWestlan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4191000"/>
            <a:ext cx="1295400" cy="863145"/>
          </a:xfrm>
          <a:prstGeom prst="rect">
            <a:avLst/>
          </a:prstGeom>
        </p:spPr>
      </p:pic>
      <p:pic>
        <p:nvPicPr>
          <p:cNvPr id="61" name="Immagine 60" descr="120703_Figure2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5181600"/>
            <a:ext cx="1524000" cy="977661"/>
          </a:xfrm>
          <a:prstGeom prst="rect">
            <a:avLst/>
          </a:prstGeom>
        </p:spPr>
      </p:pic>
      <p:sp>
        <p:nvSpPr>
          <p:cNvPr id="62" name="CasellaDiTesto 61"/>
          <p:cNvSpPr txBox="1"/>
          <p:nvPr/>
        </p:nvSpPr>
        <p:spPr>
          <a:xfrm>
            <a:off x="3048000" y="57150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Il paese con il più grande numero di World Heritage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Sites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in the world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47 (UNESCO)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6858000" y="914400"/>
            <a:ext cx="2057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Il settore industriale contribuisce al 25% del PIL italiano e al 30.7% della forza lavoro (2010)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4" name="Immagine 63" descr="italy-rome-colosseu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2600" y="5638800"/>
            <a:ext cx="1187450" cy="949960"/>
          </a:xfrm>
          <a:prstGeom prst="rect">
            <a:avLst/>
          </a:prstGeom>
        </p:spPr>
      </p:pic>
      <p:sp>
        <p:nvSpPr>
          <p:cNvPr id="65" name="CasellaDiTesto 64"/>
          <p:cNvSpPr txBox="1"/>
          <p:nvPr/>
        </p:nvSpPr>
        <p:spPr>
          <a:xfrm>
            <a:off x="1066800" y="3048000"/>
            <a:ext cx="1910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€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67 miliardi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4.3% del PIL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650 mila addetti</a:t>
            </a:r>
          </a:p>
          <a:p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4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milioni di volontari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7" name="Immagine 66" descr="no.profi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200" y="3200400"/>
            <a:ext cx="1058234" cy="762000"/>
          </a:xfrm>
          <a:prstGeom prst="rect">
            <a:avLst/>
          </a:prstGeom>
        </p:spPr>
      </p:pic>
      <p:pic>
        <p:nvPicPr>
          <p:cNvPr id="68" name="Immagine 67" descr="A_Plini_Montebello2dic09__21_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4400" y="4191000"/>
            <a:ext cx="1437152" cy="958850"/>
          </a:xfrm>
          <a:prstGeom prst="rect">
            <a:avLst/>
          </a:prstGeom>
        </p:spPr>
      </p:pic>
      <p:sp>
        <p:nvSpPr>
          <p:cNvPr id="69" name="CasellaDiTesto 68"/>
          <p:cNvSpPr txBox="1"/>
          <p:nvPr/>
        </p:nvSpPr>
        <p:spPr>
          <a:xfrm>
            <a:off x="1143000" y="5334000"/>
            <a:ext cx="21101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Quasi 500 mila imprese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7.8% del totale (2013)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70" name="Immagine 69" descr="l-imprenditoria-straniera-in-italia-orig_mai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371600" y="5867400"/>
            <a:ext cx="1524000" cy="771045"/>
          </a:xfrm>
          <a:prstGeom prst="rect">
            <a:avLst/>
          </a:prstGeom>
        </p:spPr>
      </p:pic>
      <p:pic>
        <p:nvPicPr>
          <p:cNvPr id="71" name="Immagine 70" descr="images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8305800" y="2057400"/>
            <a:ext cx="383830" cy="984250"/>
          </a:xfrm>
          <a:prstGeom prst="rect">
            <a:avLst/>
          </a:prstGeom>
        </p:spPr>
      </p:pic>
      <p:pic>
        <p:nvPicPr>
          <p:cNvPr id="72" name="Immagine 71" descr="Unknown.jpe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9600" y="1066800"/>
            <a:ext cx="1644650" cy="181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Immagine 3" descr="201309-state-of-the-economy_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CasellaDiTesto 4"/>
          <p:cNvSpPr txBox="1">
            <a:spLocks noChangeArrowheads="1"/>
          </p:cNvSpPr>
          <p:nvPr/>
        </p:nvSpPr>
        <p:spPr bwMode="auto">
          <a:xfrm>
            <a:off x="3200400" y="6019800"/>
            <a:ext cx="19923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Times" pitchFamily="-83" charset="0"/>
                <a:ea typeface="Times" pitchFamily="-83" charset="0"/>
                <a:cs typeface="Times" pitchFamily="-83" charset="0"/>
              </a:rPr>
              <a:t>Baby Boomers – born 1946 – 1964</a:t>
            </a:r>
          </a:p>
          <a:p>
            <a:r>
              <a:rPr lang="it-IT" sz="1000">
                <a:latin typeface="Times" pitchFamily="-83" charset="0"/>
                <a:ea typeface="Times" pitchFamily="-83" charset="0"/>
                <a:cs typeface="Times" pitchFamily="-83" charset="0"/>
              </a:rPr>
              <a:t>Gen X – born 1965 – 1980</a:t>
            </a:r>
          </a:p>
          <a:p>
            <a:r>
              <a:rPr lang="it-IT" sz="1000">
                <a:latin typeface="Times" pitchFamily="-83" charset="0"/>
                <a:ea typeface="Times" pitchFamily="-83" charset="0"/>
                <a:cs typeface="Times" pitchFamily="-83" charset="0"/>
              </a:rPr>
              <a:t>“Millennials” born after 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1"/>
          <p:cNvSpPr>
            <a:spLocks noChangeArrowheads="1"/>
          </p:cNvSpPr>
          <p:nvPr/>
        </p:nvSpPr>
        <p:spPr bwMode="auto">
          <a:xfrm>
            <a:off x="1752600" y="3048000"/>
            <a:ext cx="57499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100" b="1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Sfida dell’Educazione per la Vita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onnettore 1 76"/>
          <p:cNvCxnSpPr>
            <a:cxnSpLocks noChangeShapeType="1"/>
          </p:cNvCxnSpPr>
          <p:nvPr/>
        </p:nvCxnSpPr>
        <p:spPr bwMode="auto">
          <a:xfrm rot="5400000">
            <a:off x="1104900" y="3009900"/>
            <a:ext cx="2514600" cy="13716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1" name="Connettore 1 80"/>
          <p:cNvCxnSpPr>
            <a:cxnSpLocks noChangeShapeType="1"/>
          </p:cNvCxnSpPr>
          <p:nvPr/>
        </p:nvCxnSpPr>
        <p:spPr bwMode="auto">
          <a:xfrm rot="16200000" flipH="1">
            <a:off x="2400300" y="3086100"/>
            <a:ext cx="2514600" cy="121920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3" name="Connettore 1 82"/>
          <p:cNvCxnSpPr>
            <a:cxnSpLocks noChangeShapeType="1"/>
          </p:cNvCxnSpPr>
          <p:nvPr/>
        </p:nvCxnSpPr>
        <p:spPr bwMode="auto">
          <a:xfrm>
            <a:off x="1676400" y="4953000"/>
            <a:ext cx="2590800" cy="1588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581" name="Rettangolo 83"/>
          <p:cNvSpPr>
            <a:spLocks noChangeArrowheads="1"/>
          </p:cNvSpPr>
          <p:nvPr/>
        </p:nvSpPr>
        <p:spPr bwMode="auto">
          <a:xfrm>
            <a:off x="2514600" y="914400"/>
            <a:ext cx="4419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3300" b="1" smtClean="0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Educazione per la Vita </a:t>
            </a:r>
            <a:endParaRPr lang="it-IT" sz="3300" b="1">
              <a:solidFill>
                <a:srgbClr val="800000"/>
              </a:solidFill>
              <a:latin typeface="Times" pitchFamily="-83" charset="0"/>
              <a:ea typeface="Times" pitchFamily="-83" charset="0"/>
              <a:cs typeface="Times" pitchFamily="-83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762000" y="2971800"/>
            <a:ext cx="914400" cy="838200"/>
          </a:xfrm>
          <a:prstGeom prst="ellipse">
            <a:avLst/>
          </a:prstGeom>
          <a:solidFill>
            <a:srgbClr val="CCFFCC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583" name="CasellaDiTesto 13"/>
          <p:cNvSpPr txBox="1">
            <a:spLocks noChangeArrowheads="1"/>
          </p:cNvSpPr>
          <p:nvPr/>
        </p:nvSpPr>
        <p:spPr bwMode="auto">
          <a:xfrm>
            <a:off x="838200" y="3200400"/>
            <a:ext cx="68554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900" b="1" smtClean="0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Oggi</a:t>
            </a:r>
            <a:endParaRPr lang="it-IT" sz="1900" b="1">
              <a:solidFill>
                <a:srgbClr val="800000"/>
              </a:solidFill>
              <a:latin typeface="Times" pitchFamily="-83" charset="0"/>
              <a:ea typeface="Times" pitchFamily="-83" charset="0"/>
              <a:cs typeface="Times" pitchFamily="-83" charset="0"/>
            </a:endParaRPr>
          </a:p>
        </p:txBody>
      </p:sp>
      <p:cxnSp>
        <p:nvCxnSpPr>
          <p:cNvPr id="16" name="Connettore 2 15"/>
          <p:cNvCxnSpPr>
            <a:cxnSpLocks noChangeShapeType="1"/>
          </p:cNvCxnSpPr>
          <p:nvPr/>
        </p:nvCxnSpPr>
        <p:spPr bwMode="auto">
          <a:xfrm flipV="1">
            <a:off x="1524000" y="2362200"/>
            <a:ext cx="838200" cy="696913"/>
          </a:xfrm>
          <a:prstGeom prst="straightConnector1">
            <a:avLst/>
          </a:prstGeom>
          <a:noFill/>
          <a:ln w="25400">
            <a:solidFill>
              <a:srgbClr val="CCFF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Connettore 2 17"/>
          <p:cNvCxnSpPr>
            <a:cxnSpLocks noChangeShapeType="1"/>
            <a:stCxn id="13" idx="4"/>
          </p:cNvCxnSpPr>
          <p:nvPr/>
        </p:nvCxnSpPr>
        <p:spPr bwMode="auto">
          <a:xfrm rot="5400000">
            <a:off x="723900" y="4229100"/>
            <a:ext cx="914400" cy="76200"/>
          </a:xfrm>
          <a:prstGeom prst="straightConnector1">
            <a:avLst/>
          </a:prstGeom>
          <a:noFill/>
          <a:ln w="25400">
            <a:solidFill>
              <a:srgbClr val="CCFF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586" name="CasellaDiTesto 20"/>
          <p:cNvSpPr txBox="1">
            <a:spLocks noChangeArrowheads="1"/>
          </p:cNvSpPr>
          <p:nvPr/>
        </p:nvSpPr>
        <p:spPr bwMode="auto">
          <a:xfrm rot="-2347051">
            <a:off x="1228778" y="2376894"/>
            <a:ext cx="9412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 smtClean="0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Sistematica</a:t>
            </a:r>
            <a:endParaRPr lang="it-IT" sz="1200" b="1">
              <a:solidFill>
                <a:srgbClr val="800000"/>
              </a:solidFill>
              <a:latin typeface="Times" pitchFamily="-83" charset="0"/>
              <a:ea typeface="Times" pitchFamily="-83" charset="0"/>
              <a:cs typeface="Times" pitchFamily="-83" charset="0"/>
            </a:endParaRPr>
          </a:p>
        </p:txBody>
      </p:sp>
      <p:sp>
        <p:nvSpPr>
          <p:cNvPr id="24587" name="Rettangolo 21"/>
          <p:cNvSpPr>
            <a:spLocks noChangeArrowheads="1"/>
          </p:cNvSpPr>
          <p:nvPr/>
        </p:nvSpPr>
        <p:spPr bwMode="auto">
          <a:xfrm rot="-5074075">
            <a:off x="242040" y="4191407"/>
            <a:ext cx="12018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 smtClean="0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No  Sistematica</a:t>
            </a:r>
            <a:endParaRPr lang="it-IT" sz="1200" b="1">
              <a:solidFill>
                <a:srgbClr val="800000"/>
              </a:solidFill>
              <a:latin typeface="Times" pitchFamily="-83" charset="0"/>
              <a:ea typeface="Times" pitchFamily="-83" charset="0"/>
              <a:cs typeface="Times" pitchFamily="-83" charset="0"/>
            </a:endParaRPr>
          </a:p>
        </p:txBody>
      </p:sp>
      <p:pic>
        <p:nvPicPr>
          <p:cNvPr id="24588" name="Picture" descr="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812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20"/>
          <p:cNvGrpSpPr>
            <a:grpSpLocks/>
          </p:cNvGrpSpPr>
          <p:nvPr/>
        </p:nvGrpSpPr>
        <p:grpSpPr bwMode="auto">
          <a:xfrm>
            <a:off x="2362200" y="1981200"/>
            <a:ext cx="1371600" cy="762000"/>
            <a:chOff x="3352800" y="609600"/>
            <a:chExt cx="1600200" cy="990600"/>
          </a:xfrm>
        </p:grpSpPr>
        <p:sp>
          <p:nvSpPr>
            <p:cNvPr id="61" name="Ovale 60"/>
            <p:cNvSpPr>
              <a:spLocks noChangeArrowheads="1"/>
            </p:cNvSpPr>
            <p:nvPr/>
          </p:nvSpPr>
          <p:spPr bwMode="auto">
            <a:xfrm>
              <a:off x="3352800" y="609600"/>
              <a:ext cx="1600200" cy="990600"/>
            </a:xfrm>
            <a:prstGeom prst="ellipse">
              <a:avLst/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01" name="CasellaDiTesto 61"/>
            <p:cNvSpPr txBox="1">
              <a:spLocks noChangeArrowheads="1"/>
            </p:cNvSpPr>
            <p:nvPr/>
          </p:nvSpPr>
          <p:spPr bwMode="auto">
            <a:xfrm>
              <a:off x="3530600" y="807720"/>
              <a:ext cx="1422400" cy="56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100" b="1" smtClean="0">
                  <a:solidFill>
                    <a:schemeClr val="bg1"/>
                  </a:solidFill>
                  <a:latin typeface="Times" pitchFamily="-83" charset="0"/>
                  <a:ea typeface="Times" pitchFamily="-83" charset="0"/>
                  <a:cs typeface="Times" pitchFamily="-83" charset="0"/>
                </a:rPr>
                <a:t>Conoscenza Standardizzata</a:t>
              </a:r>
              <a:endParaRPr lang="it-IT" sz="1100" b="1">
                <a:solidFill>
                  <a:schemeClr val="bg1"/>
                </a:solidFill>
                <a:latin typeface="Times" pitchFamily="-83" charset="0"/>
                <a:ea typeface="Times" pitchFamily="-83" charset="0"/>
                <a:cs typeface="Times" pitchFamily="-83" charset="0"/>
              </a:endParaRPr>
            </a:p>
          </p:txBody>
        </p:sp>
      </p:grpSp>
      <p:grpSp>
        <p:nvGrpSpPr>
          <p:cNvPr id="3" name="Gruppo 26"/>
          <p:cNvGrpSpPr>
            <a:grpSpLocks/>
          </p:cNvGrpSpPr>
          <p:nvPr/>
        </p:nvGrpSpPr>
        <p:grpSpPr bwMode="auto">
          <a:xfrm>
            <a:off x="838200" y="4648200"/>
            <a:ext cx="1371600" cy="762000"/>
            <a:chOff x="3352800" y="2819400"/>
            <a:chExt cx="1600200" cy="914400"/>
          </a:xfrm>
        </p:grpSpPr>
        <p:sp>
          <p:nvSpPr>
            <p:cNvPr id="63" name="Ovale 62"/>
            <p:cNvSpPr>
              <a:spLocks noChangeArrowheads="1"/>
            </p:cNvSpPr>
            <p:nvPr/>
          </p:nvSpPr>
          <p:spPr bwMode="auto">
            <a:xfrm>
              <a:off x="3352800" y="2819400"/>
              <a:ext cx="1600200" cy="914400"/>
            </a:xfrm>
            <a:prstGeom prst="ellipse">
              <a:avLst/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99" name="CasellaDiTesto 63"/>
            <p:cNvSpPr txBox="1">
              <a:spLocks noChangeArrowheads="1"/>
            </p:cNvSpPr>
            <p:nvPr/>
          </p:nvSpPr>
          <p:spPr bwMode="auto">
            <a:xfrm>
              <a:off x="3441700" y="3093720"/>
              <a:ext cx="13716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Times" pitchFamily="-83" charset="0"/>
                  <a:ea typeface="Times" pitchFamily="-83" charset="0"/>
                  <a:cs typeface="Times" pitchFamily="-83" charset="0"/>
                </a:rPr>
                <a:t>Competenze per la Vita</a:t>
              </a:r>
              <a:endParaRPr lang="it-IT" sz="1200" b="1" dirty="0">
                <a:solidFill>
                  <a:schemeClr val="bg1"/>
                </a:solidFill>
                <a:latin typeface="Times" pitchFamily="-83" charset="0"/>
                <a:ea typeface="Times" pitchFamily="-83" charset="0"/>
                <a:cs typeface="Times" pitchFamily="-83" charset="0"/>
              </a:endParaRPr>
            </a:p>
          </p:txBody>
        </p:sp>
      </p:grpSp>
      <p:grpSp>
        <p:nvGrpSpPr>
          <p:cNvPr id="4" name="Gruppo 22"/>
          <p:cNvGrpSpPr>
            <a:grpSpLocks/>
          </p:cNvGrpSpPr>
          <p:nvPr/>
        </p:nvGrpSpPr>
        <p:grpSpPr bwMode="auto">
          <a:xfrm>
            <a:off x="3810000" y="4648200"/>
            <a:ext cx="1371600" cy="762001"/>
            <a:chOff x="3352800" y="1752599"/>
            <a:chExt cx="1600200" cy="914401"/>
          </a:xfrm>
        </p:grpSpPr>
        <p:sp>
          <p:nvSpPr>
            <p:cNvPr id="67" name="Ovale 66"/>
            <p:cNvSpPr>
              <a:spLocks noChangeArrowheads="1"/>
            </p:cNvSpPr>
            <p:nvPr/>
          </p:nvSpPr>
          <p:spPr bwMode="auto">
            <a:xfrm>
              <a:off x="3352800" y="1752600"/>
              <a:ext cx="1600200" cy="914400"/>
            </a:xfrm>
            <a:prstGeom prst="ellipse">
              <a:avLst/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 sz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597" name="CasellaDiTesto 67"/>
            <p:cNvSpPr txBox="1">
              <a:spLocks noChangeArrowheads="1"/>
            </p:cNvSpPr>
            <p:nvPr/>
          </p:nvSpPr>
          <p:spPr bwMode="auto">
            <a:xfrm>
              <a:off x="3530600" y="1752599"/>
              <a:ext cx="1280160" cy="775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Times" pitchFamily="-83" charset="0"/>
                  <a:ea typeface="Times" pitchFamily="-83" charset="0"/>
                  <a:cs typeface="Times" pitchFamily="-83" charset="0"/>
                </a:rPr>
                <a:t>Aspetti</a:t>
              </a:r>
              <a:r>
                <a:rPr lang="it-IT" sz="1200" b="1" dirty="0" smtClean="0">
                  <a:solidFill>
                    <a:schemeClr val="bg1"/>
                  </a:solidFill>
                  <a:latin typeface="Times" pitchFamily="-83" charset="0"/>
                  <a:ea typeface="Times" pitchFamily="-83" charset="0"/>
                  <a:cs typeface="Times" pitchFamily="-83" charset="0"/>
                </a:rPr>
                <a:t> Caratteriali</a:t>
              </a:r>
            </a:p>
            <a:p>
              <a:pPr algn="ctr"/>
              <a:r>
                <a:rPr lang="it-IT" sz="1200" b="1" dirty="0" smtClean="0">
                  <a:solidFill>
                    <a:schemeClr val="bg1"/>
                  </a:solidFill>
                  <a:latin typeface="Times" pitchFamily="-83" charset="0"/>
                  <a:ea typeface="Times" pitchFamily="-83" charset="0"/>
                  <a:cs typeface="Times" pitchFamily="-83" charset="0"/>
                </a:rPr>
                <a:t>Positivi</a:t>
              </a:r>
              <a:r>
                <a:rPr lang="it-IT" sz="1200" b="1" dirty="0" smtClean="0">
                  <a:solidFill>
                    <a:schemeClr val="bg1"/>
                  </a:solidFill>
                  <a:latin typeface="Times" pitchFamily="-83" charset="0"/>
                  <a:ea typeface="Times" pitchFamily="-83" charset="0"/>
                  <a:cs typeface="Times" pitchFamily="-83" charset="0"/>
                </a:rPr>
                <a:t> </a:t>
              </a:r>
              <a:endParaRPr lang="it-IT" sz="1200" b="1" dirty="0">
                <a:solidFill>
                  <a:schemeClr val="bg1"/>
                </a:solidFill>
                <a:latin typeface="Times" pitchFamily="-83" charset="0"/>
                <a:ea typeface="Times" pitchFamily="-83" charset="0"/>
                <a:cs typeface="Times" pitchFamily="-83" charset="0"/>
              </a:endParaRPr>
            </a:p>
          </p:txBody>
        </p:sp>
      </p:grpSp>
      <p:sp>
        <p:nvSpPr>
          <p:cNvPr id="24592" name="Rettangolo 43"/>
          <p:cNvSpPr>
            <a:spLocks noChangeArrowheads="1"/>
          </p:cNvSpPr>
          <p:nvPr/>
        </p:nvSpPr>
        <p:spPr bwMode="auto">
          <a:xfrm rot="3731102">
            <a:off x="3471723" y="3515132"/>
            <a:ext cx="10353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 smtClean="0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Quasi Niente</a:t>
            </a:r>
            <a:endParaRPr lang="it-IT" sz="1200"/>
          </a:p>
        </p:txBody>
      </p:sp>
      <p:sp>
        <p:nvSpPr>
          <p:cNvPr id="24593" name="CasellaDiTesto 47"/>
          <p:cNvSpPr txBox="1">
            <a:spLocks noChangeArrowheads="1"/>
          </p:cNvSpPr>
          <p:nvPr/>
        </p:nvSpPr>
        <p:spPr bwMode="auto">
          <a:xfrm>
            <a:off x="4495800" y="2971800"/>
            <a:ext cx="7477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7700" b="1" smtClean="0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+</a:t>
            </a:r>
            <a:endParaRPr lang="it-IT" sz="7700" b="1">
              <a:solidFill>
                <a:srgbClr val="800000"/>
              </a:solidFill>
              <a:latin typeface="Times" pitchFamily="-83" charset="0"/>
              <a:ea typeface="Times" pitchFamily="-83" charset="0"/>
              <a:cs typeface="Times" pitchFamily="-8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ottotito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7991475" cy="723900"/>
          </a:xfrm>
        </p:spPr>
        <p:txBody>
          <a:bodyPr/>
          <a:lstStyle/>
          <a:p>
            <a:pPr eaLnBrk="1" hangingPunct="1"/>
            <a:r>
              <a:rPr lang="it-IT" sz="2300" b="1" dirty="0" smtClean="0">
                <a:solidFill>
                  <a:srgbClr val="800000"/>
                </a:solidFill>
                <a:latin typeface="Times" pitchFamily="-102" charset="0"/>
                <a:ea typeface="ＭＳ Ｐゴシック" pitchFamily="-102" charset="-128"/>
                <a:cs typeface="ＭＳ Ｐゴシック" pitchFamily="-102" charset="-128"/>
              </a:rPr>
              <a:t>Howard Gardner -  </a:t>
            </a:r>
            <a:r>
              <a:rPr lang="it-IT" sz="2300" b="1" dirty="0" err="1" smtClean="0">
                <a:solidFill>
                  <a:srgbClr val="800000"/>
                </a:solidFill>
                <a:latin typeface="Times" pitchFamily="-102" charset="0"/>
                <a:ea typeface="ＭＳ Ｐゴシック" pitchFamily="-102" charset="-128"/>
                <a:cs typeface="ＭＳ Ｐゴシック" pitchFamily="-102" charset="-128"/>
              </a:rPr>
              <a:t>5</a:t>
            </a:r>
            <a:r>
              <a:rPr lang="it-IT" sz="2300" b="1" dirty="0" smtClean="0">
                <a:solidFill>
                  <a:srgbClr val="800000"/>
                </a:solidFill>
                <a:latin typeface="Times" pitchFamily="-102" charset="0"/>
                <a:ea typeface="ＭＳ Ｐゴシック" pitchFamily="-102" charset="-128"/>
                <a:cs typeface="ＭＳ Ｐゴシック" pitchFamily="-102" charset="-128"/>
              </a:rPr>
              <a:t> Menti per il 21° Secolo</a:t>
            </a:r>
            <a:endParaRPr lang="it-IT" sz="2300" b="1" dirty="0" smtClean="0">
              <a:solidFill>
                <a:srgbClr val="800000"/>
              </a:solidFill>
              <a:latin typeface="Times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  <p:grpSp>
        <p:nvGrpSpPr>
          <p:cNvPr id="2" name="Gruppo 18"/>
          <p:cNvGrpSpPr>
            <a:grpSpLocks/>
          </p:cNvGrpSpPr>
          <p:nvPr/>
        </p:nvGrpSpPr>
        <p:grpSpPr bwMode="auto">
          <a:xfrm>
            <a:off x="1676400" y="1295400"/>
            <a:ext cx="5567363" cy="4392613"/>
            <a:chOff x="1143000" y="1219200"/>
            <a:chExt cx="6858000" cy="5181600"/>
          </a:xfrm>
        </p:grpSpPr>
        <p:sp>
          <p:nvSpPr>
            <p:cNvPr id="23" name="Pentagono regolare 22"/>
            <p:cNvSpPr>
              <a:spLocks noChangeArrowheads="1"/>
            </p:cNvSpPr>
            <p:nvPr/>
          </p:nvSpPr>
          <p:spPr bwMode="auto">
            <a:xfrm>
              <a:off x="1981918" y="1219200"/>
              <a:ext cx="5332695" cy="4724675"/>
            </a:xfrm>
            <a:prstGeom prst="pentagon">
              <a:avLst/>
            </a:prstGeom>
            <a:noFill/>
            <a:ln w="19050">
              <a:solidFill>
                <a:srgbClr val="4A7EB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38" name="Ovale 37"/>
            <p:cNvSpPr>
              <a:spLocks noChangeArrowheads="1"/>
            </p:cNvSpPr>
            <p:nvPr/>
          </p:nvSpPr>
          <p:spPr bwMode="auto">
            <a:xfrm>
              <a:off x="3548286" y="2820309"/>
              <a:ext cx="2047427" cy="1676014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it-IT" sz="1900" b="1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 </a:t>
              </a:r>
              <a:r>
                <a:rPr lang="it-IT" sz="1900" b="1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5 </a:t>
              </a:r>
              <a:r>
                <a:rPr lang="it-IT" sz="1900" b="1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Menti</a:t>
              </a:r>
              <a:r>
                <a:rPr lang="it-IT" sz="1900" b="1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 </a:t>
              </a:r>
              <a:r>
                <a:rPr lang="it-IT" sz="1900" b="1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per</a:t>
              </a:r>
              <a:r>
                <a:rPr lang="it-IT" sz="1900" b="1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 </a:t>
              </a:r>
              <a:r>
                <a:rPr lang="it-IT" sz="1900" b="1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il</a:t>
              </a:r>
              <a:r>
                <a:rPr lang="it-IT" sz="1900" b="1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 21</a:t>
              </a:r>
              <a:r>
                <a:rPr lang="it-IT" sz="1900" b="1" baseline="30000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o</a:t>
              </a:r>
              <a:r>
                <a:rPr lang="it-IT" sz="1900" b="1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  </a:t>
              </a:r>
              <a:r>
                <a:rPr lang="it-IT" sz="1900" b="1" smtClean="0">
                  <a:solidFill>
                    <a:srgbClr val="8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 Secolo</a:t>
              </a:r>
              <a:endParaRPr lang="it-IT" sz="1900" b="1">
                <a:solidFill>
                  <a:srgbClr val="800000"/>
                </a:solidFill>
                <a:latin typeface="Times" pitchFamily="-1" charset="0"/>
                <a:ea typeface="Times" pitchFamily="-1" charset="0"/>
                <a:cs typeface="Times" pitchFamily="-1" charset="0"/>
              </a:endParaRPr>
            </a:p>
          </p:txBody>
        </p:sp>
        <p:cxnSp>
          <p:nvCxnSpPr>
            <p:cNvPr id="26" name="Connettore 1 25"/>
            <p:cNvCxnSpPr>
              <a:cxnSpLocks noChangeShapeType="1"/>
              <a:stCxn id="38" idx="7"/>
            </p:cNvCxnSpPr>
            <p:nvPr/>
          </p:nvCxnSpPr>
          <p:spPr bwMode="auto">
            <a:xfrm rot="5400000" flipH="1" flipV="1">
              <a:off x="5417655" y="2463220"/>
              <a:ext cx="481268" cy="723541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8" name="Connettore 1 27"/>
            <p:cNvCxnSpPr>
              <a:cxnSpLocks noChangeShapeType="1"/>
              <a:stCxn id="38" idx="5"/>
            </p:cNvCxnSpPr>
            <p:nvPr/>
          </p:nvCxnSpPr>
          <p:spPr bwMode="auto">
            <a:xfrm rot="16200000" flipH="1">
              <a:off x="5337902" y="4209625"/>
              <a:ext cx="411981" cy="49474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1" name="Connettore 1 30"/>
            <p:cNvCxnSpPr>
              <a:cxnSpLocks noChangeShapeType="1"/>
              <a:stCxn id="38" idx="4"/>
            </p:cNvCxnSpPr>
            <p:nvPr/>
          </p:nvCxnSpPr>
          <p:spPr bwMode="auto">
            <a:xfrm rot="5400000">
              <a:off x="4039274" y="5030026"/>
              <a:ext cx="1067406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4" name="Connettore 1 33"/>
            <p:cNvCxnSpPr>
              <a:cxnSpLocks noChangeShapeType="1"/>
              <a:stCxn id="38" idx="1"/>
            </p:cNvCxnSpPr>
            <p:nvPr/>
          </p:nvCxnSpPr>
          <p:spPr bwMode="auto">
            <a:xfrm rot="16200000" flipV="1">
              <a:off x="3286954" y="2505097"/>
              <a:ext cx="473778" cy="64727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40" name="Connettore 1 39"/>
            <p:cNvCxnSpPr>
              <a:cxnSpLocks noChangeShapeType="1"/>
              <a:stCxn id="38" idx="3"/>
            </p:cNvCxnSpPr>
            <p:nvPr/>
          </p:nvCxnSpPr>
          <p:spPr bwMode="auto">
            <a:xfrm rot="5400000">
              <a:off x="3401608" y="4202134"/>
              <a:ext cx="397000" cy="494747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1753121" y="1599347"/>
              <a:ext cx="2362265" cy="992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it-IT" sz="1500" b="1" dirty="0" smtClean="0">
                  <a:solidFill>
                    <a:srgbClr val="000000"/>
                  </a:solidFill>
                  <a:latin typeface="Times" pitchFamily="-1" charset="0"/>
                  <a:ea typeface="ＭＳ Ｐゴシック" pitchFamily="-1" charset="-128"/>
                  <a:cs typeface="ＭＳ Ｐゴシック" pitchFamily="-1" charset="-128"/>
                </a:rPr>
                <a:t>Mente Disciplinata</a:t>
              </a:r>
              <a:endParaRPr lang="it-IT" sz="1500" dirty="0">
                <a:solidFill>
                  <a:srgbClr val="000000"/>
                </a:solidFill>
                <a:latin typeface="Times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7" name="Rettangolo arrotondato 16"/>
            <p:cNvSpPr>
              <a:spLocks noChangeArrowheads="1"/>
            </p:cNvSpPr>
            <p:nvPr/>
          </p:nvSpPr>
          <p:spPr bwMode="auto">
            <a:xfrm>
              <a:off x="5259365" y="1524441"/>
              <a:ext cx="2354443" cy="10674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it-IT" sz="1500" b="1" smtClean="0">
                <a:solidFill>
                  <a:srgbClr val="000000"/>
                </a:solidFill>
                <a:latin typeface="Times" pitchFamily="-1" charset="0"/>
                <a:ea typeface="ＭＳ Ｐゴシック" pitchFamily="-1" charset="-128"/>
                <a:cs typeface="ＭＳ Ｐゴシック" pitchFamily="-1" charset="-128"/>
              </a:endParaRPr>
            </a:p>
            <a:p>
              <a:pPr algn="ctr">
                <a:defRPr/>
              </a:pPr>
              <a:r>
                <a:rPr lang="it-IT" sz="1500" b="1" smtClean="0">
                  <a:solidFill>
                    <a:srgbClr val="000000"/>
                  </a:solidFill>
                  <a:latin typeface="Times" pitchFamily="-1" charset="0"/>
                  <a:ea typeface="ＭＳ Ｐゴシック" pitchFamily="-1" charset="-128"/>
                  <a:cs typeface="ＭＳ Ｐゴシック" pitchFamily="-1" charset="-128"/>
                </a:rPr>
                <a:t>Mente</a:t>
              </a:r>
              <a:r>
                <a:rPr lang="it-IT" sz="1500" b="1" smtClean="0">
                  <a:solidFill>
                    <a:srgbClr val="000000"/>
                  </a:solidFill>
                  <a:latin typeface="Times" pitchFamily="-1" charset="0"/>
                  <a:ea typeface="ＭＳ Ｐゴシック" pitchFamily="-1" charset="-128"/>
                  <a:cs typeface="ＭＳ Ｐゴシック" pitchFamily="-1" charset="-128"/>
                </a:rPr>
                <a:t> Sintetizzanti</a:t>
              </a:r>
            </a:p>
            <a:p>
              <a:pPr algn="ctr">
                <a:defRPr/>
              </a:pPr>
              <a:endParaRPr lang="it-IT" sz="1200" b="1" smtClean="0">
                <a:solidFill>
                  <a:srgbClr val="000000"/>
                </a:solidFill>
                <a:latin typeface="Times" pitchFamily="-1" charset="0"/>
                <a:ea typeface="ＭＳ Ｐゴシック" pitchFamily="-1" charset="-128"/>
                <a:cs typeface="ＭＳ Ｐゴシック" pitchFamily="-1" charset="-128"/>
              </a:endParaRPr>
            </a:p>
            <a:p>
              <a:pPr algn="ctr">
                <a:defRPr/>
              </a:pPr>
              <a:endParaRPr lang="it-IT" sz="1200">
                <a:solidFill>
                  <a:srgbClr val="000000"/>
                </a:solidFill>
                <a:latin typeface="Times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1" name="Rettangolo arrotondato 20"/>
            <p:cNvSpPr>
              <a:spLocks noChangeArrowheads="1"/>
            </p:cNvSpPr>
            <p:nvPr/>
          </p:nvSpPr>
          <p:spPr bwMode="auto">
            <a:xfrm>
              <a:off x="5791265" y="4267861"/>
              <a:ext cx="2209735" cy="10655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it-IT" sz="1500" b="1" smtClean="0">
                  <a:solidFill>
                    <a:srgbClr val="000000"/>
                  </a:solidFill>
                  <a:latin typeface="Times" pitchFamily="-84" charset="0"/>
                  <a:ea typeface="ＭＳ Ｐゴシック" pitchFamily="-84" charset="-128"/>
                  <a:cs typeface="ＭＳ Ｐゴシック" pitchFamily="-84" charset="-128"/>
                </a:rPr>
                <a:t>Mente Etica</a:t>
              </a:r>
              <a:endParaRPr lang="it-IT" sz="1500" b="1">
                <a:solidFill>
                  <a:srgbClr val="000000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4" name="Rettangolo arrotondato 23"/>
            <p:cNvSpPr>
              <a:spLocks noChangeArrowheads="1"/>
            </p:cNvSpPr>
            <p:nvPr/>
          </p:nvSpPr>
          <p:spPr bwMode="auto">
            <a:xfrm>
              <a:off x="1143000" y="4267861"/>
              <a:ext cx="2209735" cy="10655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it-IT" sz="1500" b="1" smtClean="0">
                  <a:solidFill>
                    <a:srgbClr val="0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Mente Creativa</a:t>
              </a:r>
              <a:endParaRPr lang="it-IT" sz="1500" smtClean="0">
                <a:latin typeface="Times" pitchFamily="-1" charset="0"/>
                <a:ea typeface="Times" pitchFamily="-1" charset="0"/>
                <a:cs typeface="Times" pitchFamily="-1" charset="0"/>
              </a:endParaRPr>
            </a:p>
            <a:p>
              <a:pPr algn="ctr">
                <a:defRPr/>
              </a:pPr>
              <a:endParaRPr lang="it-IT" sz="1200">
                <a:solidFill>
                  <a:srgbClr val="000000"/>
                </a:solidFill>
                <a:latin typeface="Times" pitchFamily="-1" charset="0"/>
                <a:ea typeface="Times" pitchFamily="-1" charset="0"/>
                <a:cs typeface="Times" pitchFamily="-1" charset="0"/>
              </a:endParaRPr>
            </a:p>
          </p:txBody>
        </p:sp>
        <p:sp>
          <p:nvSpPr>
            <p:cNvPr id="25" name="Rettangolo arrotondato 24"/>
            <p:cNvSpPr>
              <a:spLocks noChangeArrowheads="1"/>
            </p:cNvSpPr>
            <p:nvPr/>
          </p:nvSpPr>
          <p:spPr bwMode="auto">
            <a:xfrm>
              <a:off x="3429000" y="5563729"/>
              <a:ext cx="2362265" cy="83707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it-IT" sz="1200" b="1" smtClean="0">
                <a:solidFill>
                  <a:srgbClr val="000000"/>
                </a:solidFill>
                <a:latin typeface="Times" pitchFamily="-1" charset="0"/>
                <a:ea typeface="Times" pitchFamily="-1" charset="0"/>
                <a:cs typeface="Times" pitchFamily="-1" charset="0"/>
              </a:endParaRPr>
            </a:p>
            <a:p>
              <a:pPr algn="ctr">
                <a:defRPr/>
              </a:pPr>
              <a:endParaRPr lang="it-IT" sz="1200" b="1" smtClean="0">
                <a:solidFill>
                  <a:srgbClr val="000000"/>
                </a:solidFill>
                <a:latin typeface="Times" pitchFamily="-1" charset="0"/>
                <a:ea typeface="Times" pitchFamily="-1" charset="0"/>
                <a:cs typeface="Times" pitchFamily="-1" charset="0"/>
              </a:endParaRPr>
            </a:p>
            <a:p>
              <a:pPr algn="ctr">
                <a:defRPr/>
              </a:pPr>
              <a:endParaRPr lang="it-IT" sz="1200" b="1" smtClean="0">
                <a:solidFill>
                  <a:srgbClr val="000000"/>
                </a:solidFill>
                <a:latin typeface="Times" pitchFamily="-1" charset="0"/>
                <a:ea typeface="Times" pitchFamily="-1" charset="0"/>
                <a:cs typeface="Times" pitchFamily="-1" charset="0"/>
              </a:endParaRPr>
            </a:p>
            <a:p>
              <a:pPr algn="ctr">
                <a:defRPr/>
              </a:pPr>
              <a:r>
                <a:rPr lang="it-IT" sz="1500" b="1" smtClean="0">
                  <a:solidFill>
                    <a:srgbClr val="0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Mente</a:t>
              </a:r>
              <a:r>
                <a:rPr lang="it-IT" sz="1500" b="1" smtClean="0">
                  <a:solidFill>
                    <a:srgbClr val="000000"/>
                  </a:solidFill>
                  <a:latin typeface="Times" pitchFamily="-1" charset="0"/>
                  <a:ea typeface="Times" pitchFamily="-1" charset="0"/>
                  <a:cs typeface="Times" pitchFamily="-1" charset="0"/>
                </a:rPr>
                <a:t> Rispettosa</a:t>
              </a:r>
              <a:endParaRPr lang="it-IT" sz="1500" smtClean="0">
                <a:solidFill>
                  <a:srgbClr val="000000"/>
                </a:solidFill>
                <a:latin typeface="Times" pitchFamily="-1" charset="0"/>
                <a:ea typeface="Times" pitchFamily="-1" charset="0"/>
                <a:cs typeface="Times" pitchFamily="-1" charset="0"/>
              </a:endParaRPr>
            </a:p>
            <a:p>
              <a:pPr algn="ctr">
                <a:defRPr/>
              </a:pPr>
              <a:endParaRPr lang="it-IT" sz="1200" b="1" smtClean="0">
                <a:solidFill>
                  <a:srgbClr val="000000"/>
                </a:solidFill>
                <a:latin typeface="Times" pitchFamily="-1" charset="0"/>
                <a:ea typeface="Times" pitchFamily="-1" charset="0"/>
                <a:cs typeface="Times" pitchFamily="-1" charset="0"/>
              </a:endParaRPr>
            </a:p>
            <a:p>
              <a:pPr>
                <a:defRPr/>
              </a:pPr>
              <a:endParaRPr lang="it-IT" sz="1200" smtClean="0">
                <a:solidFill>
                  <a:srgbClr val="000000"/>
                </a:solidFill>
                <a:latin typeface="Times" pitchFamily="-1" charset="0"/>
                <a:ea typeface="Times" pitchFamily="-1" charset="0"/>
                <a:cs typeface="Times" pitchFamily="-1" charset="0"/>
              </a:endParaRPr>
            </a:p>
            <a:p>
              <a:pPr algn="ctr">
                <a:defRPr/>
              </a:pPr>
              <a:endParaRPr lang="it-IT" sz="1200">
                <a:solidFill>
                  <a:srgbClr val="000000"/>
                </a:solidFill>
                <a:latin typeface="Times" pitchFamily="-1" charset="0"/>
                <a:ea typeface="Times" pitchFamily="-1" charset="0"/>
                <a:cs typeface="Times" pitchFamily="-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643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800">
              <a:latin typeface="Calibri" pitchFamily="-83" charset="0"/>
            </a:endParaRPr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755650" y="1700213"/>
            <a:ext cx="7559675" cy="800219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L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’Educazione per la Vita nel 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21° Secolo </a:t>
            </a:r>
            <a:r>
              <a:rPr lang="it-IT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 Contenuto e Personalizzazione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755650" y="2520950"/>
            <a:ext cx="755967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>
                <a:latin typeface="Times"/>
                <a:cs typeface="Times"/>
              </a:rPr>
              <a:t>Intelligenze umane</a:t>
            </a:r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755650" y="3313113"/>
            <a:ext cx="2519363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 dirty="0">
                <a:latin typeface="Times"/>
                <a:cs typeface="Times"/>
              </a:rPr>
              <a:t>Valori e attitudini</a:t>
            </a:r>
            <a:r>
              <a:rPr lang="it-IT" sz="2000" b="1" dirty="0" smtClean="0">
                <a:latin typeface="Times"/>
                <a:cs typeface="Times"/>
              </a:rPr>
              <a:t> </a:t>
            </a:r>
          </a:p>
          <a:p>
            <a:pPr algn="ctr"/>
            <a:r>
              <a:rPr lang="it-IT" sz="2000" b="1" dirty="0" smtClean="0">
                <a:latin typeface="Times"/>
                <a:cs typeface="Times"/>
              </a:rPr>
              <a:t>(aspetti caratteriali)</a:t>
            </a:r>
            <a:endParaRPr lang="it-IT" sz="2000" b="1" dirty="0">
              <a:latin typeface="Times"/>
              <a:cs typeface="Times"/>
            </a:endParaRPr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3275013" y="3313113"/>
            <a:ext cx="24479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 dirty="0" smtClean="0">
                <a:latin typeface="Times"/>
                <a:cs typeface="Times"/>
              </a:rPr>
              <a:t>Conoscenza </a:t>
            </a:r>
          </a:p>
          <a:p>
            <a:pPr algn="ctr"/>
            <a:r>
              <a:rPr lang="it-IT" sz="2000" b="1" dirty="0" smtClean="0">
                <a:latin typeface="Times"/>
                <a:cs typeface="Times"/>
              </a:rPr>
              <a:t>Standardizzata </a:t>
            </a:r>
            <a:endParaRPr lang="it-IT" sz="2000" b="1" dirty="0">
              <a:latin typeface="Times"/>
              <a:cs typeface="Times"/>
            </a:endParaRPr>
          </a:p>
          <a:p>
            <a:pPr algn="ctr"/>
            <a:r>
              <a:rPr lang="it-IT" sz="2000" b="1" dirty="0">
                <a:latin typeface="Times"/>
                <a:cs typeface="Times"/>
              </a:rPr>
              <a:t>(materie scolastiche)</a:t>
            </a:r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5722938" y="3313113"/>
            <a:ext cx="259238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>
                <a:latin typeface="Times"/>
                <a:cs typeface="Times"/>
              </a:rPr>
              <a:t>Competenze </a:t>
            </a:r>
          </a:p>
          <a:p>
            <a:pPr algn="ctr"/>
            <a:r>
              <a:rPr lang="it-IT" sz="2000" b="1">
                <a:latin typeface="Times"/>
                <a:cs typeface="Times"/>
              </a:rPr>
              <a:t>per la vita</a:t>
            </a:r>
          </a:p>
        </p:txBody>
      </p:sp>
      <p:sp>
        <p:nvSpPr>
          <p:cNvPr id="20489" name="Rectangle 18"/>
          <p:cNvSpPr>
            <a:spLocks noChangeArrowheads="1"/>
          </p:cNvSpPr>
          <p:nvPr/>
        </p:nvSpPr>
        <p:spPr bwMode="auto">
          <a:xfrm>
            <a:off x="755650" y="4610100"/>
            <a:ext cx="7559675" cy="90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 dirty="0">
                <a:latin typeface="Times"/>
                <a:cs typeface="Times"/>
              </a:rPr>
              <a:t>Conoscenze e competenze </a:t>
            </a:r>
            <a:r>
              <a:rPr lang="it-IT" sz="2000" b="1" dirty="0" smtClean="0">
                <a:latin typeface="Times"/>
                <a:cs typeface="Times"/>
              </a:rPr>
              <a:t>ICT per gli Studenti</a:t>
            </a:r>
            <a:endParaRPr lang="it-IT" sz="2000" b="1" dirty="0">
              <a:latin typeface="Times"/>
              <a:cs typeface="Times"/>
            </a:endParaRPr>
          </a:p>
        </p:txBody>
      </p:sp>
      <p:sp>
        <p:nvSpPr>
          <p:cNvPr id="20490" name="Line 20"/>
          <p:cNvSpPr>
            <a:spLocks noChangeShapeType="1"/>
          </p:cNvSpPr>
          <p:nvPr/>
        </p:nvSpPr>
        <p:spPr bwMode="auto">
          <a:xfrm>
            <a:off x="323850" y="51562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  <p:sp>
        <p:nvSpPr>
          <p:cNvPr id="20491" name="Line 21"/>
          <p:cNvSpPr>
            <a:spLocks noChangeShapeType="1"/>
          </p:cNvSpPr>
          <p:nvPr/>
        </p:nvSpPr>
        <p:spPr bwMode="auto">
          <a:xfrm>
            <a:off x="323850" y="29241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  <p:sp>
        <p:nvSpPr>
          <p:cNvPr id="20492" name="Line 22"/>
          <p:cNvSpPr>
            <a:spLocks noChangeShapeType="1"/>
          </p:cNvSpPr>
          <p:nvPr/>
        </p:nvSpPr>
        <p:spPr bwMode="auto">
          <a:xfrm flipH="1">
            <a:off x="8316913" y="29241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  <p:sp>
        <p:nvSpPr>
          <p:cNvPr id="20493" name="Line 23"/>
          <p:cNvSpPr>
            <a:spLocks noChangeShapeType="1"/>
          </p:cNvSpPr>
          <p:nvPr/>
        </p:nvSpPr>
        <p:spPr bwMode="auto">
          <a:xfrm flipH="1">
            <a:off x="8316913" y="5156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  <p:sp>
        <p:nvSpPr>
          <p:cNvPr id="20494" name="Line 24"/>
          <p:cNvSpPr>
            <a:spLocks noChangeShapeType="1"/>
          </p:cNvSpPr>
          <p:nvPr/>
        </p:nvSpPr>
        <p:spPr bwMode="auto">
          <a:xfrm>
            <a:off x="323850" y="29241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  <p:sp>
        <p:nvSpPr>
          <p:cNvPr id="20495" name="Line 25"/>
          <p:cNvSpPr>
            <a:spLocks noChangeShapeType="1"/>
          </p:cNvSpPr>
          <p:nvPr/>
        </p:nvSpPr>
        <p:spPr bwMode="auto">
          <a:xfrm>
            <a:off x="8677275" y="29241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6643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800"/>
          </a:p>
        </p:txBody>
      </p:sp>
      <p:pic>
        <p:nvPicPr>
          <p:cNvPr id="96282" name="Picture 26" descr="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-7558"/>
            <a:ext cx="7315199" cy="686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643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800">
              <a:latin typeface="Calibri" pitchFamily="-83" charset="0"/>
            </a:endParaRPr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914400" y="838200"/>
            <a:ext cx="7559675" cy="800219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L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’Educazione per la Vita nel 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21nesimo Secolo </a:t>
            </a:r>
            <a:r>
              <a:rPr lang="it-IT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 Innovare l’Insegnamento</a:t>
            </a:r>
            <a:endParaRPr lang="it-IT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914400" y="1658937"/>
            <a:ext cx="755967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>
                <a:latin typeface="Times"/>
                <a:cs typeface="Times"/>
              </a:rPr>
              <a:t>Intelligenze umane</a:t>
            </a:r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914400" y="2451100"/>
            <a:ext cx="2519363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 dirty="0">
                <a:latin typeface="Times"/>
                <a:cs typeface="Times"/>
              </a:rPr>
              <a:t>Valori e attitudini</a:t>
            </a:r>
            <a:r>
              <a:rPr lang="it-IT" sz="2000" b="1" dirty="0" smtClean="0">
                <a:latin typeface="Times"/>
                <a:cs typeface="Times"/>
              </a:rPr>
              <a:t> </a:t>
            </a:r>
          </a:p>
          <a:p>
            <a:pPr algn="ctr"/>
            <a:r>
              <a:rPr lang="it-IT" sz="2000" b="1" dirty="0" smtClean="0">
                <a:latin typeface="Times"/>
                <a:cs typeface="Times"/>
              </a:rPr>
              <a:t>(aspetti caratteriali)</a:t>
            </a:r>
            <a:endParaRPr lang="it-IT" sz="2000" b="1" dirty="0">
              <a:latin typeface="Times"/>
              <a:cs typeface="Times"/>
            </a:endParaRPr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3433763" y="2451100"/>
            <a:ext cx="24479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 dirty="0" smtClean="0">
                <a:latin typeface="Times"/>
                <a:cs typeface="Times"/>
              </a:rPr>
              <a:t>Conoscenza </a:t>
            </a:r>
          </a:p>
          <a:p>
            <a:pPr algn="ctr"/>
            <a:r>
              <a:rPr lang="it-IT" sz="2000" b="1" dirty="0" smtClean="0">
                <a:latin typeface="Times"/>
                <a:cs typeface="Times"/>
              </a:rPr>
              <a:t>Standardizzata </a:t>
            </a:r>
            <a:endParaRPr lang="it-IT" sz="2000" b="1" dirty="0">
              <a:latin typeface="Times"/>
              <a:cs typeface="Times"/>
            </a:endParaRPr>
          </a:p>
          <a:p>
            <a:pPr algn="ctr"/>
            <a:r>
              <a:rPr lang="it-IT" sz="2000" b="1" dirty="0">
                <a:latin typeface="Times"/>
                <a:cs typeface="Times"/>
              </a:rPr>
              <a:t>(materie scolastiche)</a:t>
            </a:r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5881688" y="2451100"/>
            <a:ext cx="259238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 dirty="0">
                <a:latin typeface="Times"/>
                <a:cs typeface="Times"/>
              </a:rPr>
              <a:t>Competenze </a:t>
            </a:r>
          </a:p>
          <a:p>
            <a:pPr algn="ctr"/>
            <a:r>
              <a:rPr lang="it-IT" sz="2000" b="1" dirty="0">
                <a:latin typeface="Times"/>
                <a:cs typeface="Times"/>
              </a:rPr>
              <a:t>per la vita</a:t>
            </a:r>
          </a:p>
        </p:txBody>
      </p:sp>
      <p:sp>
        <p:nvSpPr>
          <p:cNvPr id="20489" name="Rectangle 18"/>
          <p:cNvSpPr>
            <a:spLocks noChangeArrowheads="1"/>
          </p:cNvSpPr>
          <p:nvPr/>
        </p:nvSpPr>
        <p:spPr bwMode="auto">
          <a:xfrm>
            <a:off x="914400" y="3748087"/>
            <a:ext cx="7559675" cy="265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Conoscenze e competenze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ICT per innovare l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’insegnamento </a:t>
            </a:r>
          </a:p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attraverso la creazione di:</a:t>
            </a:r>
          </a:p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 - nuovi prodotti conoscitivi (es. </a:t>
            </a:r>
            <a:r>
              <a:rPr lang="it-IT" sz="2000" b="1" dirty="0" err="1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ebook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, video lezioni) e </a:t>
            </a:r>
          </a:p>
          <a:p>
            <a:pPr algn="ctr"/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- nuovi processi didattici (es., classe capovolta, </a:t>
            </a:r>
            <a:r>
              <a:rPr lang="it-IT" sz="2000" b="1" dirty="0" err="1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game-based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), </a:t>
            </a:r>
          </a:p>
          <a:p>
            <a:pPr algn="ctr">
              <a:buFontTx/>
              <a:buChar char="-"/>
            </a:pP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usando le nuove piattaforme disponibili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(es. LIM, social media), e </a:t>
            </a:r>
          </a:p>
          <a:p>
            <a:pPr algn="ctr">
              <a:buFontTx/>
              <a:buChar char="-"/>
            </a:pP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 le t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ecnologie mobili e tanti applicativi </a:t>
            </a:r>
            <a:r>
              <a:rPr lang="it-IT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…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.</a:t>
            </a:r>
          </a:p>
          <a:p>
            <a:pPr algn="ctr"/>
            <a:endParaRPr lang="it-IT" sz="23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come vedrete nelle prossime sezioni</a:t>
            </a:r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endParaRPr lang="it-IT" sz="2000" b="1" dirty="0">
              <a:solidFill>
                <a:schemeClr val="accent5">
                  <a:lumMod val="7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20490" name="Line 20"/>
          <p:cNvSpPr>
            <a:spLocks noChangeShapeType="1"/>
          </p:cNvSpPr>
          <p:nvPr/>
        </p:nvSpPr>
        <p:spPr bwMode="auto">
          <a:xfrm>
            <a:off x="482600" y="429418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  <p:sp>
        <p:nvSpPr>
          <p:cNvPr id="20491" name="Line 21"/>
          <p:cNvSpPr>
            <a:spLocks noChangeShapeType="1"/>
          </p:cNvSpPr>
          <p:nvPr/>
        </p:nvSpPr>
        <p:spPr bwMode="auto">
          <a:xfrm>
            <a:off x="482600" y="206216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  <p:sp>
        <p:nvSpPr>
          <p:cNvPr id="20492" name="Line 22"/>
          <p:cNvSpPr>
            <a:spLocks noChangeShapeType="1"/>
          </p:cNvSpPr>
          <p:nvPr/>
        </p:nvSpPr>
        <p:spPr bwMode="auto">
          <a:xfrm flipH="1">
            <a:off x="8475663" y="2062162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  <p:sp>
        <p:nvSpPr>
          <p:cNvPr id="20493" name="Line 23"/>
          <p:cNvSpPr>
            <a:spLocks noChangeShapeType="1"/>
          </p:cNvSpPr>
          <p:nvPr/>
        </p:nvSpPr>
        <p:spPr bwMode="auto">
          <a:xfrm flipH="1">
            <a:off x="8475663" y="4294187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  <p:sp>
        <p:nvSpPr>
          <p:cNvPr id="20494" name="Line 24"/>
          <p:cNvSpPr>
            <a:spLocks noChangeShapeType="1"/>
          </p:cNvSpPr>
          <p:nvPr/>
        </p:nvSpPr>
        <p:spPr bwMode="auto">
          <a:xfrm>
            <a:off x="482600" y="2062162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  <p:sp>
        <p:nvSpPr>
          <p:cNvPr id="20495" name="Line 25"/>
          <p:cNvSpPr>
            <a:spLocks noChangeShapeType="1"/>
          </p:cNvSpPr>
          <p:nvPr/>
        </p:nvSpPr>
        <p:spPr bwMode="auto">
          <a:xfrm>
            <a:off x="8836025" y="2062162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 b="1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0" y="3124200"/>
            <a:ext cx="316985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900" b="1" dirty="0" smtClean="0">
                <a:solidFill>
                  <a:srgbClr val="800000"/>
                </a:solidFill>
                <a:latin typeface="Times"/>
                <a:cs typeface="Times"/>
              </a:rPr>
              <a:t>Molte Grazie!</a:t>
            </a:r>
            <a:endParaRPr lang="it-IT" sz="39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819400"/>
            <a:ext cx="6480175" cy="60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 err="1" smtClean="0">
                <a:solidFill>
                  <a:srgbClr val="800000"/>
                </a:solidFill>
                <a:latin typeface="Times New Roman" pitchFamily="-83" charset="0"/>
              </a:rPr>
              <a:t>Fondazione</a:t>
            </a:r>
            <a:r>
              <a:rPr lang="en-US" sz="3300" b="1" dirty="0" smtClean="0">
                <a:solidFill>
                  <a:srgbClr val="800000"/>
                </a:solidFill>
                <a:latin typeface="Times New Roman" pitchFamily="-83" charset="0"/>
              </a:rPr>
              <a:t> </a:t>
            </a:r>
            <a:r>
              <a:rPr lang="en-US" sz="3300" b="1" dirty="0" err="1" smtClean="0">
                <a:solidFill>
                  <a:srgbClr val="800000"/>
                </a:solidFill>
                <a:latin typeface="Times New Roman" pitchFamily="-83" charset="0"/>
              </a:rPr>
              <a:t>Mondo</a:t>
            </a:r>
            <a:r>
              <a:rPr lang="en-US" sz="3300" b="1" dirty="0" smtClean="0">
                <a:solidFill>
                  <a:srgbClr val="800000"/>
                </a:solidFill>
                <a:latin typeface="Times New Roman" pitchFamily="-83" charset="0"/>
              </a:rPr>
              <a:t> </a:t>
            </a:r>
            <a:r>
              <a:rPr lang="en-US" sz="3300" b="1" dirty="0" err="1" smtClean="0">
                <a:solidFill>
                  <a:srgbClr val="800000"/>
                </a:solidFill>
                <a:latin typeface="Times New Roman" pitchFamily="-83" charset="0"/>
              </a:rPr>
              <a:t>Digitale</a:t>
            </a:r>
            <a:endParaRPr lang="en-US" sz="3300" dirty="0">
              <a:solidFill>
                <a:srgbClr val="800000"/>
              </a:solidFill>
              <a:latin typeface="Times New Roman" pitchFamily="-83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643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800"/>
          </a:p>
        </p:txBody>
      </p:sp>
      <p:pic>
        <p:nvPicPr>
          <p:cNvPr id="102482" name="Picture 82" descr="mondo-digitalePerCartaIn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14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457200"/>
            <a:ext cx="6480175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BF2200"/>
                </a:solidFill>
                <a:latin typeface="Times New Roman" pitchFamily="-83" charset="0"/>
              </a:rPr>
              <a:t>Il Sogno</a:t>
            </a:r>
            <a:endParaRPr lang="en-US" sz="2800">
              <a:solidFill>
                <a:srgbClr val="BF2200"/>
              </a:solidFill>
              <a:latin typeface="Times New Roman" pitchFamily="-83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6436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800"/>
          </a:p>
        </p:txBody>
      </p:sp>
      <p:sp>
        <p:nvSpPr>
          <p:cNvPr id="102475" name="Text Box 75"/>
          <p:cNvSpPr txBox="1">
            <a:spLocks noChangeArrowheads="1"/>
          </p:cNvSpPr>
          <p:nvPr/>
        </p:nvSpPr>
        <p:spPr bwMode="auto">
          <a:xfrm>
            <a:off x="323850" y="1600200"/>
            <a:ext cx="842486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imes" pitchFamily="-83" charset="0"/>
              </a:rPr>
              <a:t>La </a:t>
            </a:r>
            <a:r>
              <a:rPr lang="en-US" sz="2000" dirty="0" err="1">
                <a:latin typeface="Times" pitchFamily="-83" charset="0"/>
              </a:rPr>
              <a:t>Fondazione</a:t>
            </a:r>
            <a:r>
              <a:rPr lang="en-US" sz="2000" dirty="0">
                <a:latin typeface="Times" pitchFamily="-83" charset="0"/>
              </a:rPr>
              <a:t> </a:t>
            </a:r>
            <a:r>
              <a:rPr lang="en-US" sz="2000" dirty="0" err="1">
                <a:latin typeface="Times" pitchFamily="-83" charset="0"/>
              </a:rPr>
              <a:t>Mondo</a:t>
            </a:r>
            <a:r>
              <a:rPr lang="en-US" sz="2000" dirty="0">
                <a:latin typeface="Times" pitchFamily="-83" charset="0"/>
              </a:rPr>
              <a:t> </a:t>
            </a:r>
            <a:r>
              <a:rPr lang="en-US" sz="2000" dirty="0" err="1">
                <a:latin typeface="Times" pitchFamily="-83" charset="0"/>
              </a:rPr>
              <a:t>Digitale</a:t>
            </a:r>
            <a:r>
              <a:rPr lang="en-US" sz="2000" dirty="0">
                <a:latin typeface="Times" pitchFamily="-83" charset="0"/>
              </a:rPr>
              <a:t> </a:t>
            </a:r>
            <a:r>
              <a:rPr lang="en-US" sz="2000" dirty="0" err="1">
                <a:latin typeface="Times" pitchFamily="-83" charset="0"/>
              </a:rPr>
              <a:t>persegue</a:t>
            </a:r>
            <a:r>
              <a:rPr lang="en-US" sz="2000" dirty="0">
                <a:latin typeface="Times" pitchFamily="-83" charset="0"/>
              </a:rPr>
              <a:t> un </a:t>
            </a:r>
            <a:r>
              <a:rPr lang="en-US" sz="2000" dirty="0" err="1">
                <a:latin typeface="Times" pitchFamily="-83" charset="0"/>
              </a:rPr>
              <a:t>sogno</a:t>
            </a:r>
            <a:r>
              <a:rPr lang="en-US" sz="2000" dirty="0">
                <a:latin typeface="Times" pitchFamily="-83" charset="0"/>
              </a:rPr>
              <a:t> </a:t>
            </a:r>
            <a:r>
              <a:rPr lang="en-US" sz="2000" dirty="0" err="1">
                <a:latin typeface="Times" pitchFamily="-83" charset="0"/>
              </a:rPr>
              <a:t>nel</a:t>
            </a:r>
            <a:r>
              <a:rPr lang="en-US" sz="2000" dirty="0">
                <a:latin typeface="Times" pitchFamily="-83" charset="0"/>
              </a:rPr>
              <a:t> </a:t>
            </a:r>
            <a:r>
              <a:rPr lang="en-US" sz="2000" dirty="0" err="1">
                <a:latin typeface="Times" pitchFamily="-83" charset="0"/>
              </a:rPr>
              <a:t>quale</a:t>
            </a:r>
            <a:r>
              <a:rPr lang="en-US" sz="2000" dirty="0">
                <a:latin typeface="Times" pitchFamily="-83" charset="0"/>
              </a:rPr>
              <a:t> </a:t>
            </a:r>
            <a:r>
              <a:rPr lang="en-US" sz="2000" b="1" dirty="0">
                <a:solidFill>
                  <a:srgbClr val="BF2200"/>
                </a:solidFill>
                <a:latin typeface="Times" pitchFamily="-83" charset="0"/>
              </a:rPr>
              <a:t>TUTTI </a:t>
            </a:r>
            <a:r>
              <a:rPr lang="en-US" sz="2000" dirty="0" err="1">
                <a:latin typeface="Times" pitchFamily="-83" charset="0"/>
              </a:rPr>
              <a:t>sono</a:t>
            </a:r>
            <a:r>
              <a:rPr lang="en-US" sz="2000" dirty="0">
                <a:latin typeface="Times" pitchFamily="-83" charset="0"/>
              </a:rPr>
              <a:t> </a:t>
            </a:r>
            <a:r>
              <a:rPr lang="en-US" sz="2000" dirty="0" err="1">
                <a:latin typeface="Times" pitchFamily="-83" charset="0"/>
              </a:rPr>
              <a:t>i</a:t>
            </a:r>
            <a:r>
              <a:rPr lang="en-US" sz="2000" dirty="0">
                <a:latin typeface="Times" pitchFamily="-83" charset="0"/>
              </a:rPr>
              <a:t> </a:t>
            </a:r>
            <a:r>
              <a:rPr lang="en-US" sz="2000" dirty="0" err="1">
                <a:latin typeface="Times" pitchFamily="-83" charset="0"/>
              </a:rPr>
              <a:t>protagonisti</a:t>
            </a:r>
            <a:endParaRPr lang="en-US" sz="2000" dirty="0">
              <a:latin typeface="Times" pitchFamily="-83" charset="0"/>
            </a:endParaRPr>
          </a:p>
          <a:p>
            <a:pPr algn="ctr">
              <a:spcBef>
                <a:spcPct val="50000"/>
              </a:spcBef>
            </a:pPr>
            <a:endParaRPr lang="en-US" sz="2000" dirty="0">
              <a:latin typeface="Times" pitchFamily="-83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BF2200"/>
                </a:solidFill>
                <a:latin typeface="Times" pitchFamily="-83" charset="0"/>
              </a:rPr>
              <a:t>UNA SOCIETA’ DELLA CONOSCENZA INCLUSIVA</a:t>
            </a:r>
          </a:p>
          <a:p>
            <a:pPr algn="ctr">
              <a:spcBef>
                <a:spcPct val="50000"/>
              </a:spcBef>
            </a:pPr>
            <a:endParaRPr lang="en-US" sz="2000" b="1" dirty="0">
              <a:latin typeface="Times" pitchFamily="-83" charset="0"/>
            </a:endParaRPr>
          </a:p>
          <a:p>
            <a:pPr algn="just">
              <a:spcBef>
                <a:spcPct val="50000"/>
              </a:spcBef>
            </a:pPr>
            <a:r>
              <a:rPr lang="en-GB" sz="2000" dirty="0" err="1">
                <a:latin typeface="Times" pitchFamily="-83" charset="0"/>
              </a:rPr>
              <a:t>Una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societa</a:t>
            </a:r>
            <a:r>
              <a:rPr lang="en-GB" sz="2000" dirty="0">
                <a:latin typeface="Times" pitchFamily="-83" charset="0"/>
              </a:rPr>
              <a:t>’ </a:t>
            </a:r>
            <a:r>
              <a:rPr lang="en-GB" sz="2000" dirty="0" err="1">
                <a:latin typeface="Times" pitchFamily="-83" charset="0"/>
              </a:rPr>
              <a:t>focalizzata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sullo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sviluppo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e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l’attenzione</a:t>
            </a:r>
            <a:r>
              <a:rPr lang="en-GB" sz="2000" dirty="0">
                <a:latin typeface="Times" pitchFamily="-83" charset="0"/>
              </a:rPr>
              <a:t> per le </a:t>
            </a:r>
            <a:r>
              <a:rPr lang="en-GB" sz="2000" dirty="0" err="1">
                <a:latin typeface="Times" pitchFamily="-83" charset="0"/>
              </a:rPr>
              <a:t>persone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e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il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pianeta</a:t>
            </a:r>
            <a:r>
              <a:rPr lang="en-GB" sz="2000" dirty="0">
                <a:latin typeface="Times" pitchFamily="-83" charset="0"/>
              </a:rPr>
              <a:t>. In </a:t>
            </a:r>
            <a:r>
              <a:rPr lang="en-GB" sz="2000" dirty="0" err="1">
                <a:latin typeface="Times" pitchFamily="-83" charset="0"/>
              </a:rPr>
              <a:t>questa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societa</a:t>
            </a:r>
            <a:r>
              <a:rPr lang="en-GB" sz="2000" dirty="0">
                <a:latin typeface="Times" pitchFamily="-83" charset="0"/>
              </a:rPr>
              <a:t>’ </a:t>
            </a:r>
            <a:r>
              <a:rPr lang="en-GB" sz="2000" dirty="0" err="1">
                <a:latin typeface="Times" pitchFamily="-83" charset="0"/>
              </a:rPr>
              <a:t>della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conoscenza</a:t>
            </a:r>
            <a:r>
              <a:rPr lang="en-GB" sz="2000" dirty="0">
                <a:latin typeface="Times" pitchFamily="-83" charset="0"/>
              </a:rPr>
              <a:t> le </a:t>
            </a:r>
            <a:r>
              <a:rPr lang="en-GB" sz="2000" dirty="0" err="1">
                <a:latin typeface="Times" pitchFamily="-83" charset="0"/>
              </a:rPr>
              <a:t>opportunita</a:t>
            </a:r>
            <a:r>
              <a:rPr lang="en-GB" sz="2000" dirty="0">
                <a:latin typeface="Times" pitchFamily="-83" charset="0"/>
              </a:rPr>
              <a:t>’ </a:t>
            </a:r>
            <a:r>
              <a:rPr lang="en-GB" sz="2000" dirty="0" err="1">
                <a:latin typeface="Times" pitchFamily="-83" charset="0"/>
              </a:rPr>
              <a:t>e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i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frutti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della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conoscenza</a:t>
            </a:r>
            <a:r>
              <a:rPr lang="en-GB" sz="2000" dirty="0">
                <a:latin typeface="Times" pitchFamily="-83" charset="0"/>
              </a:rPr>
              <a:t>, </a:t>
            </a:r>
            <a:r>
              <a:rPr lang="en-GB" sz="2000" dirty="0" err="1">
                <a:latin typeface="Times" pitchFamily="-83" charset="0"/>
              </a:rPr>
              <a:t>delle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nuove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tecnologie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e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dell’innovazione</a:t>
            </a:r>
            <a:r>
              <a:rPr lang="en-GB" sz="2000" dirty="0">
                <a:latin typeface="Times" pitchFamily="-83" charset="0"/>
              </a:rPr>
              <a:t> in </a:t>
            </a:r>
            <a:r>
              <a:rPr lang="en-GB" sz="2000" dirty="0" err="1">
                <a:latin typeface="Times" pitchFamily="-83" charset="0"/>
              </a:rPr>
              <a:t>tutte</a:t>
            </a:r>
            <a:r>
              <a:rPr lang="en-GB" sz="2000" dirty="0">
                <a:latin typeface="Times" pitchFamily="-83" charset="0"/>
              </a:rPr>
              <a:t> le </a:t>
            </a:r>
            <a:r>
              <a:rPr lang="en-GB" sz="2000" dirty="0" err="1">
                <a:latin typeface="Times" pitchFamily="-83" charset="0"/>
              </a:rPr>
              <a:t>dimensioni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della</a:t>
            </a:r>
            <a:r>
              <a:rPr lang="en-GB" sz="2000" dirty="0">
                <a:latin typeface="Times" pitchFamily="-83" charset="0"/>
              </a:rPr>
              <a:t> vita, </a:t>
            </a:r>
            <a:r>
              <a:rPr lang="en-GB" sz="2000" dirty="0" err="1" smtClean="0">
                <a:latin typeface="Times" pitchFamily="-83" charset="0"/>
              </a:rPr>
              <a:t>includendo</a:t>
            </a:r>
            <a:r>
              <a:rPr lang="en-GB" sz="2000" dirty="0" smtClean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l’industria</a:t>
            </a:r>
            <a:r>
              <a:rPr lang="en-GB" sz="2000" dirty="0">
                <a:latin typeface="Times" pitchFamily="-83" charset="0"/>
              </a:rPr>
              <a:t>, la salute, </a:t>
            </a:r>
            <a:r>
              <a:rPr lang="en-GB" sz="2000" dirty="0" err="1">
                <a:latin typeface="Times" pitchFamily="-83" charset="0"/>
              </a:rPr>
              <a:t>l’educazione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e</a:t>
            </a:r>
            <a:r>
              <a:rPr lang="en-GB" sz="2000" dirty="0">
                <a:latin typeface="Times" pitchFamily="-83" charset="0"/>
              </a:rPr>
              <a:t> la </a:t>
            </a:r>
            <a:r>
              <a:rPr lang="en-GB" sz="2000" dirty="0" err="1">
                <a:latin typeface="Times" pitchFamily="-83" charset="0"/>
              </a:rPr>
              <a:t>cultura</a:t>
            </a:r>
            <a:r>
              <a:rPr lang="en-GB" sz="2000" dirty="0">
                <a:latin typeface="Times" pitchFamily="-83" charset="0"/>
              </a:rPr>
              <a:t>, </a:t>
            </a:r>
            <a:r>
              <a:rPr lang="en-GB" sz="2000" dirty="0" err="1">
                <a:latin typeface="Times" pitchFamily="-83" charset="0"/>
              </a:rPr>
              <a:t>consentono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l’affermazione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e</a:t>
            </a:r>
            <a:r>
              <a:rPr lang="en-GB" sz="2000" dirty="0">
                <a:latin typeface="Times" pitchFamily="-83" charset="0"/>
              </a:rPr>
              <a:t> lo </a:t>
            </a:r>
            <a:r>
              <a:rPr lang="en-GB" sz="2000" dirty="0" err="1">
                <a:latin typeface="Times" pitchFamily="-83" charset="0"/>
              </a:rPr>
              <a:t>sviluppo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di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tutte</a:t>
            </a:r>
            <a:r>
              <a:rPr lang="en-GB" sz="2000" dirty="0">
                <a:latin typeface="Times" pitchFamily="-83" charset="0"/>
              </a:rPr>
              <a:t> le </a:t>
            </a:r>
            <a:r>
              <a:rPr lang="en-GB" sz="2000" dirty="0" err="1">
                <a:latin typeface="Times" pitchFamily="-83" charset="0"/>
              </a:rPr>
              <a:t>persone</a:t>
            </a:r>
            <a:r>
              <a:rPr lang="en-GB" sz="2000" dirty="0">
                <a:latin typeface="Times" pitchFamily="-83" charset="0"/>
              </a:rPr>
              <a:t>, </a:t>
            </a:r>
            <a:r>
              <a:rPr lang="en-GB" sz="2000" dirty="0" err="1">
                <a:latin typeface="Times" pitchFamily="-83" charset="0"/>
              </a:rPr>
              <a:t>nessuno</a:t>
            </a:r>
            <a:r>
              <a:rPr lang="en-GB" sz="2000" dirty="0">
                <a:latin typeface="Times" pitchFamily="-83" charset="0"/>
              </a:rPr>
              <a:t> </a:t>
            </a:r>
            <a:r>
              <a:rPr lang="en-GB" sz="2000" dirty="0" err="1">
                <a:latin typeface="Times" pitchFamily="-83" charset="0"/>
              </a:rPr>
              <a:t>escluso</a:t>
            </a:r>
            <a:r>
              <a:rPr lang="en-GB" sz="2000" dirty="0">
                <a:latin typeface="Times" pitchFamily="-83" charset="0"/>
              </a:rPr>
              <a:t>.</a:t>
            </a:r>
          </a:p>
        </p:txBody>
      </p:sp>
      <p:pic>
        <p:nvPicPr>
          <p:cNvPr id="102482" name="Picture 82" descr="mondo-digitalePerCartaIn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14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530" y="1326206"/>
            <a:ext cx="8280920" cy="1080120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latin typeface="Trebuchet MS" pitchFamily="34" charset="0"/>
              </a:rPr>
              <a:t>Apprendimento continuo come punto di riferimento per l’interazione sinergica con le altre dimensioni.</a:t>
            </a:r>
            <a:endParaRPr lang="it-IT" sz="2800" dirty="0">
              <a:latin typeface="Trebuchet MS" pitchFamily="34" charset="0"/>
            </a:endParaRPr>
          </a:p>
        </p:txBody>
      </p:sp>
      <p:pic>
        <p:nvPicPr>
          <p:cNvPr id="5" name="Picture 10" descr="C:\Documents and Settings\Maria Mannino\Desktop\Fondazione Mondo Digitale\Eventi_2008_2009\Schede sintetiche progetti\Salvage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463" r="3395" b="2568"/>
          <a:stretch>
            <a:fillRect/>
          </a:stretch>
        </p:blipFill>
        <p:spPr bwMode="auto">
          <a:xfrm>
            <a:off x="2608487" y="2378862"/>
            <a:ext cx="392702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94760" y="2867634"/>
            <a:ext cx="1575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 dirty="0" smtClean="0">
                <a:solidFill>
                  <a:srgbClr val="FF6901"/>
                </a:solidFill>
                <a:latin typeface="Trebuchet MS" pitchFamily="34" charset="0"/>
              </a:rPr>
              <a:t>EDUCAZIONE</a:t>
            </a:r>
            <a:endParaRPr lang="it-IT" sz="1800" b="1" dirty="0">
              <a:solidFill>
                <a:srgbClr val="FF6901"/>
              </a:solidFill>
              <a:latin typeface="Trebuchet MS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4160" y="3568497"/>
            <a:ext cx="16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 dirty="0" smtClean="0">
                <a:solidFill>
                  <a:srgbClr val="FF6901"/>
                </a:solidFill>
                <a:latin typeface="Trebuchet MS" pitchFamily="34" charset="0"/>
              </a:rPr>
              <a:t>INCLUSIONE</a:t>
            </a:r>
            <a:endParaRPr lang="it-IT" sz="1800" b="1" dirty="0">
              <a:solidFill>
                <a:srgbClr val="FF6901"/>
              </a:solidFill>
              <a:latin typeface="Trebuchet MS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782556" y="4288429"/>
            <a:ext cx="18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 dirty="0" smtClean="0">
                <a:solidFill>
                  <a:srgbClr val="FF6901"/>
                </a:solidFill>
                <a:latin typeface="Trebuchet MS" pitchFamily="34" charset="0"/>
              </a:rPr>
              <a:t>INNOVAZIONE</a:t>
            </a:r>
            <a:endParaRPr lang="it-IT" sz="1800" b="1" dirty="0">
              <a:solidFill>
                <a:srgbClr val="FF6901"/>
              </a:solidFill>
              <a:latin typeface="Trebuchet MS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643862" y="5014917"/>
            <a:ext cx="2077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 dirty="0" smtClean="0">
                <a:solidFill>
                  <a:srgbClr val="FF6901"/>
                </a:solidFill>
                <a:latin typeface="Trebuchet MS" pitchFamily="34" charset="0"/>
              </a:rPr>
              <a:t>VALORI FONDAMENTALI</a:t>
            </a:r>
            <a:endParaRPr lang="it-IT" sz="1800" b="1" dirty="0">
              <a:solidFill>
                <a:srgbClr val="FF6901"/>
              </a:solidFill>
              <a:latin typeface="Trebuchet MS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652419" y="476672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FF6901"/>
                </a:solidFill>
                <a:latin typeface="Trebuchet MS" pitchFamily="34" charset="0"/>
              </a:rPr>
              <a:t>CHI SIAMO 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2492896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i="1" dirty="0" err="1" smtClean="0">
                <a:solidFill>
                  <a:prstClr val="black"/>
                </a:solidFill>
                <a:latin typeface="Trebuchet MS" pitchFamily="34" charset="0"/>
              </a:rPr>
              <a:t>Mission</a:t>
            </a:r>
            <a:r>
              <a:rPr lang="it-IT" sz="1400" i="1" dirty="0" smtClean="0">
                <a:solidFill>
                  <a:prstClr val="black"/>
                </a:solidFill>
                <a:latin typeface="Trebuchet MS" pitchFamily="34" charset="0"/>
              </a:rPr>
              <a:t>: promuovere la condivisione della conoscenza, l’innovazione sociale e l’inclusione digitale, con particolare attenzione alle categorie a rischio di esclusione (anziani, immigrati, persone con disabilità, ecc.). Giovani come protagonisti di tutte le iniziative.</a:t>
            </a:r>
            <a:endParaRPr lang="it-IT" sz="1400" i="1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06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1"/>
          <p:cNvSpPr>
            <a:spLocks noChangeArrowheads="1"/>
          </p:cNvSpPr>
          <p:nvPr/>
        </p:nvSpPr>
        <p:spPr bwMode="auto">
          <a:xfrm>
            <a:off x="1524000" y="2387530"/>
            <a:ext cx="6337292" cy="210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100" b="1" dirty="0" smtClean="0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Il Bisogno di una Nuova Educazione</a:t>
            </a:r>
          </a:p>
          <a:p>
            <a:endParaRPr lang="it-IT" sz="3100" b="1" dirty="0" smtClean="0">
              <a:solidFill>
                <a:srgbClr val="800000"/>
              </a:solidFill>
              <a:latin typeface="Times" pitchFamily="-83" charset="0"/>
              <a:ea typeface="Times" pitchFamily="-83" charset="0"/>
              <a:cs typeface="Times" pitchFamily="-83" charset="0"/>
            </a:endParaRPr>
          </a:p>
          <a:p>
            <a:pPr>
              <a:buFont typeface="Arial"/>
              <a:buChar char="•"/>
            </a:pPr>
            <a:r>
              <a:rPr lang="it-IT" sz="2300" b="1" dirty="0" smtClean="0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 Un Mondo in Grande Cambiamento</a:t>
            </a:r>
          </a:p>
          <a:p>
            <a:pPr>
              <a:buFont typeface="Arial"/>
              <a:buChar char="•"/>
            </a:pPr>
            <a:endParaRPr lang="it-IT" sz="2300" b="1" dirty="0" smtClean="0">
              <a:solidFill>
                <a:srgbClr val="800000"/>
              </a:solidFill>
              <a:latin typeface="Times" pitchFamily="-83" charset="0"/>
              <a:ea typeface="Times" pitchFamily="-83" charset="0"/>
              <a:cs typeface="Times" pitchFamily="-83" charset="0"/>
            </a:endParaRPr>
          </a:p>
          <a:p>
            <a:pPr>
              <a:buFont typeface="Arial"/>
              <a:buChar char="•"/>
            </a:pPr>
            <a:r>
              <a:rPr lang="it-IT" sz="2300" b="1" dirty="0" smtClean="0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 L’Educazione per la Vita </a:t>
            </a:r>
            <a:endParaRPr lang="it-IT" sz="2300" b="1" dirty="0">
              <a:solidFill>
                <a:srgbClr val="800000"/>
              </a:solidFill>
              <a:latin typeface="Times" pitchFamily="-83" charset="0"/>
              <a:ea typeface="Times" pitchFamily="-83" charset="0"/>
              <a:cs typeface="Times" pitchFamily="-8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1"/>
          <p:cNvSpPr>
            <a:spLocks noChangeArrowheads="1"/>
          </p:cNvSpPr>
          <p:nvPr/>
        </p:nvSpPr>
        <p:spPr bwMode="auto">
          <a:xfrm>
            <a:off x="1524000" y="2743200"/>
            <a:ext cx="67447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300" b="1" dirty="0" smtClean="0">
                <a:solidFill>
                  <a:srgbClr val="800000"/>
                </a:solidFill>
                <a:latin typeface="Times" pitchFamily="-83" charset="0"/>
                <a:ea typeface="Times" pitchFamily="-83" charset="0"/>
                <a:cs typeface="Times" pitchFamily="-83" charset="0"/>
              </a:rPr>
              <a:t>Un Mondo in Grande Cambiamento</a:t>
            </a:r>
          </a:p>
          <a:p>
            <a:endParaRPr lang="it-IT" sz="2300" b="1" dirty="0" smtClean="0">
              <a:solidFill>
                <a:srgbClr val="800000"/>
              </a:solidFill>
              <a:latin typeface="Times" pitchFamily="-83" charset="0"/>
              <a:ea typeface="Times" pitchFamily="-83" charset="0"/>
              <a:cs typeface="Times" pitchFamily="-8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0"/>
          <p:cNvGrpSpPr/>
          <p:nvPr/>
        </p:nvGrpSpPr>
        <p:grpSpPr>
          <a:xfrm>
            <a:off x="1828800" y="914400"/>
            <a:ext cx="1371600" cy="1371600"/>
            <a:chOff x="1219200" y="838200"/>
            <a:chExt cx="1371600" cy="1371600"/>
          </a:xfrm>
        </p:grpSpPr>
        <p:pic>
          <p:nvPicPr>
            <p:cNvPr id="16" name="Immagine 15" descr="6454sur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838200"/>
              <a:ext cx="1371600" cy="1371600"/>
            </a:xfrm>
            <a:prstGeom prst="rect">
              <a:avLst/>
            </a:prstGeom>
          </p:spPr>
        </p:pic>
        <p:sp>
          <p:nvSpPr>
            <p:cNvPr id="30" name="Rettangolo arrotondato 29"/>
            <p:cNvSpPr/>
            <p:nvPr/>
          </p:nvSpPr>
          <p:spPr>
            <a:xfrm>
              <a:off x="1219200" y="2133600"/>
              <a:ext cx="1371600" cy="76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386" name="Rettangolo 2"/>
          <p:cNvSpPr>
            <a:spLocks noChangeArrowheads="1"/>
          </p:cNvSpPr>
          <p:nvPr/>
        </p:nvSpPr>
        <p:spPr bwMode="auto">
          <a:xfrm>
            <a:off x="6128320" y="188640"/>
            <a:ext cx="298018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5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Tecnologia</a:t>
            </a:r>
          </a:p>
        </p:txBody>
      </p:sp>
      <p:grpSp>
        <p:nvGrpSpPr>
          <p:cNvPr id="3" name="Gruppo 13"/>
          <p:cNvGrpSpPr>
            <a:grpSpLocks/>
          </p:cNvGrpSpPr>
          <p:nvPr/>
        </p:nvGrpSpPr>
        <p:grpSpPr bwMode="auto">
          <a:xfrm>
            <a:off x="3262313" y="2357438"/>
            <a:ext cx="2709862" cy="2238375"/>
            <a:chOff x="2590800" y="4572000"/>
            <a:chExt cx="2835663" cy="1989438"/>
          </a:xfrm>
        </p:grpSpPr>
        <p:pic>
          <p:nvPicPr>
            <p:cNvPr id="16395" name="Immagine 68" descr="phyrtu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4572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Immagine 32" descr="laptop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4800600"/>
              <a:ext cx="7524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Immagine 38" descr="ipad-3-steve-jobs-apple.jpe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5486401"/>
              <a:ext cx="91588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Immagine 1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81400" y="5943600"/>
              <a:ext cx="762000" cy="61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Immagine 8" descr="9056614-young-businessman-choosing-business-solutions-in-holographic-virtual-reality-interface-future-collec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5486400"/>
              <a:ext cx="85446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CasellaDiTesto 18"/>
          <p:cNvSpPr txBox="1">
            <a:spLocks noChangeArrowheads="1"/>
          </p:cNvSpPr>
          <p:nvPr/>
        </p:nvSpPr>
        <p:spPr bwMode="auto">
          <a:xfrm>
            <a:off x="1239838" y="3330575"/>
            <a:ext cx="192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Multi-piattaforme</a:t>
            </a:r>
          </a:p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(hardware / software)</a:t>
            </a:r>
          </a:p>
        </p:txBody>
      </p:sp>
      <p:sp>
        <p:nvSpPr>
          <p:cNvPr id="16389" name="CasellaDiTesto 20"/>
          <p:cNvSpPr txBox="1">
            <a:spLocks noChangeArrowheads="1"/>
          </p:cNvSpPr>
          <p:nvPr/>
        </p:nvSpPr>
        <p:spPr bwMode="auto">
          <a:xfrm>
            <a:off x="2235200" y="4303713"/>
            <a:ext cx="137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Multi-modalità </a:t>
            </a:r>
          </a:p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Cognitiva </a:t>
            </a:r>
          </a:p>
        </p:txBody>
      </p:sp>
      <p:sp>
        <p:nvSpPr>
          <p:cNvPr id="16390" name="CasellaDiTesto 24"/>
          <p:cNvSpPr txBox="1">
            <a:spLocks noChangeArrowheads="1"/>
          </p:cNvSpPr>
          <p:nvPr/>
        </p:nvSpPr>
        <p:spPr bwMode="auto">
          <a:xfrm>
            <a:off x="5546725" y="2551113"/>
            <a:ext cx="203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>
                <a:latin typeface="Times" pitchFamily="-84" charset="0"/>
                <a:ea typeface="Times" pitchFamily="-84" charset="0"/>
                <a:cs typeface="Times" pitchFamily="-84" charset="0"/>
              </a:rPr>
              <a:t>Ambienti Esperienziali </a:t>
            </a:r>
          </a:p>
          <a:p>
            <a:pPr algn="ctr"/>
            <a:r>
              <a:rPr lang="it-IT" sz="1400" dirty="0">
                <a:latin typeface="Times" pitchFamily="-84" charset="0"/>
                <a:ea typeface="Times" pitchFamily="-84" charset="0"/>
                <a:cs typeface="Times" pitchFamily="-84" charset="0"/>
              </a:rPr>
              <a:t>Multi-livello</a:t>
            </a:r>
          </a:p>
        </p:txBody>
      </p:sp>
      <p:sp>
        <p:nvSpPr>
          <p:cNvPr id="16391" name="CasellaDiTesto 25"/>
          <p:cNvSpPr txBox="1">
            <a:spLocks noChangeArrowheads="1"/>
          </p:cNvSpPr>
          <p:nvPr/>
        </p:nvSpPr>
        <p:spPr bwMode="auto">
          <a:xfrm>
            <a:off x="6300788" y="3427413"/>
            <a:ext cx="172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Phyrtuality</a:t>
            </a:r>
            <a:r>
              <a:rPr lang="it-IT" sz="14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</a:p>
          <a:p>
            <a:pPr algn="ctr"/>
            <a:r>
              <a:rPr lang="it-IT" sz="1400" dirty="0">
                <a:latin typeface="Times" pitchFamily="-84" charset="0"/>
                <a:ea typeface="Times" pitchFamily="-84" charset="0"/>
                <a:cs typeface="Times" pitchFamily="-84" charset="0"/>
              </a:rPr>
              <a:t>(</a:t>
            </a:r>
            <a:r>
              <a:rPr lang="it-IT" sz="14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Physical</a:t>
            </a:r>
            <a:r>
              <a:rPr lang="it-IT" sz="1400" dirty="0">
                <a:latin typeface="Times" pitchFamily="-84" charset="0"/>
                <a:ea typeface="Times" pitchFamily="-84" charset="0"/>
                <a:cs typeface="Times" pitchFamily="-84" charset="0"/>
              </a:rPr>
              <a:t> + </a:t>
            </a:r>
            <a:r>
              <a:rPr lang="it-IT" sz="14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Virtual</a:t>
            </a:r>
            <a:r>
              <a:rPr lang="it-IT" sz="1400" dirty="0">
                <a:latin typeface="Times" pitchFamily="-84" charset="0"/>
                <a:ea typeface="Times" pitchFamily="-84" charset="0"/>
                <a:cs typeface="Times" pitchFamily="-84" charset="0"/>
              </a:rPr>
              <a:t>)</a:t>
            </a:r>
          </a:p>
        </p:txBody>
      </p:sp>
      <p:sp>
        <p:nvSpPr>
          <p:cNvPr id="16392" name="Rettangolo 38"/>
          <p:cNvSpPr>
            <a:spLocks noChangeArrowheads="1"/>
          </p:cNvSpPr>
          <p:nvPr/>
        </p:nvSpPr>
        <p:spPr bwMode="auto">
          <a:xfrm>
            <a:off x="5084763" y="4402138"/>
            <a:ext cx="244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>
                <a:latin typeface="Times" pitchFamily="-84" charset="0"/>
                <a:ea typeface="Times" pitchFamily="-84" charset="0"/>
                <a:cs typeface="Times" pitchFamily="-84" charset="0"/>
              </a:rPr>
              <a:t>Big, Open Data e Contenuto</a:t>
            </a:r>
          </a:p>
        </p:txBody>
      </p:sp>
      <p:sp>
        <p:nvSpPr>
          <p:cNvPr id="16393" name="Rettangolo 39"/>
          <p:cNvSpPr>
            <a:spLocks noChangeArrowheads="1"/>
          </p:cNvSpPr>
          <p:nvPr/>
        </p:nvSpPr>
        <p:spPr bwMode="auto">
          <a:xfrm>
            <a:off x="1406525" y="2509838"/>
            <a:ext cx="192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Progressi Scientifici </a:t>
            </a:r>
          </a:p>
          <a:p>
            <a:pPr algn="ctr"/>
            <a:r>
              <a:rPr lang="it-IT" sz="1400">
                <a:latin typeface="Times" pitchFamily="-84" charset="0"/>
                <a:ea typeface="Times" pitchFamily="-84" charset="0"/>
                <a:cs typeface="Times" pitchFamily="-84" charset="0"/>
              </a:rPr>
              <a:t>e Tecnologici Multipli</a:t>
            </a:r>
          </a:p>
        </p:txBody>
      </p:sp>
      <p:sp>
        <p:nvSpPr>
          <p:cNvPr id="32" name="Ovale 31"/>
          <p:cNvSpPr/>
          <p:nvPr/>
        </p:nvSpPr>
        <p:spPr>
          <a:xfrm>
            <a:off x="609600" y="1828800"/>
            <a:ext cx="6934200" cy="3200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9000"/>
                </a:schemeClr>
              </a:gs>
              <a:gs pos="80000">
                <a:schemeClr val="accent1">
                  <a:shade val="93000"/>
                  <a:satMod val="130000"/>
                  <a:alpha val="9000"/>
                </a:schemeClr>
              </a:gs>
              <a:gs pos="100000">
                <a:schemeClr val="accent1">
                  <a:shade val="94000"/>
                  <a:satMod val="135000"/>
                  <a:alpha val="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7" name="Immagine 16" descr="69611main_21stcentu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5410200"/>
            <a:ext cx="1295400" cy="1036320"/>
          </a:xfrm>
          <a:prstGeom prst="rect">
            <a:avLst/>
          </a:prstGeom>
        </p:spPr>
      </p:pic>
      <p:pic>
        <p:nvPicPr>
          <p:cNvPr id="18" name="Immagine 17" descr="biotechnolog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990600"/>
            <a:ext cx="1143000" cy="1103243"/>
          </a:xfrm>
          <a:prstGeom prst="rect">
            <a:avLst/>
          </a:prstGeom>
        </p:spPr>
      </p:pic>
      <p:pic>
        <p:nvPicPr>
          <p:cNvPr id="19" name="Immagine 18" descr="Humanoid-Robot-450x33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1447800"/>
            <a:ext cx="1245054" cy="929640"/>
          </a:xfrm>
          <a:prstGeom prst="rect">
            <a:avLst/>
          </a:prstGeom>
        </p:spPr>
      </p:pic>
      <p:pic>
        <p:nvPicPr>
          <p:cNvPr id="21" name="Immagine 20" descr="nanotechnology_researc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96200" y="4191000"/>
            <a:ext cx="1166174" cy="1066800"/>
          </a:xfrm>
          <a:prstGeom prst="rect">
            <a:avLst/>
          </a:prstGeom>
        </p:spPr>
      </p:pic>
      <p:pic>
        <p:nvPicPr>
          <p:cNvPr id="23" name="Immagine 22" descr="images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29400" y="1238324"/>
            <a:ext cx="1371600" cy="1027375"/>
          </a:xfrm>
          <a:prstGeom prst="rect">
            <a:avLst/>
          </a:prstGeom>
        </p:spPr>
      </p:pic>
      <p:pic>
        <p:nvPicPr>
          <p:cNvPr id="24" name="Immagine 23" descr="nanotechnology-kd-0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0000" y="2514600"/>
            <a:ext cx="1259904" cy="866856"/>
          </a:xfrm>
          <a:prstGeom prst="rect">
            <a:avLst/>
          </a:prstGeom>
        </p:spPr>
      </p:pic>
      <p:pic>
        <p:nvPicPr>
          <p:cNvPr id="26" name="Immagine 25" descr="s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8600" y="3886200"/>
            <a:ext cx="1320800" cy="990600"/>
          </a:xfrm>
          <a:prstGeom prst="rect">
            <a:avLst/>
          </a:prstGeom>
        </p:spPr>
      </p:pic>
      <p:pic>
        <p:nvPicPr>
          <p:cNvPr id="28" name="Immagine 27" descr="fmri_wheeler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76800" y="876300"/>
            <a:ext cx="1524000" cy="1143000"/>
          </a:xfrm>
          <a:prstGeom prst="rect">
            <a:avLst/>
          </a:prstGeom>
        </p:spPr>
      </p:pic>
      <p:pic>
        <p:nvPicPr>
          <p:cNvPr id="29" name="Immagine 28" descr="future-internet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19200" y="5257800"/>
            <a:ext cx="1553593" cy="1066800"/>
          </a:xfrm>
          <a:prstGeom prst="rect">
            <a:avLst/>
          </a:prstGeom>
        </p:spPr>
      </p:pic>
      <p:pic>
        <p:nvPicPr>
          <p:cNvPr id="36" name="Immagine 35" descr="renewable-energy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248400" y="5257800"/>
            <a:ext cx="1295400" cy="1057045"/>
          </a:xfrm>
          <a:prstGeom prst="rect">
            <a:avLst/>
          </a:prstGeom>
        </p:spPr>
      </p:pic>
      <p:pic>
        <p:nvPicPr>
          <p:cNvPr id="37" name="Immagine 36" descr="Space Station 5 retextured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800600" y="5410200"/>
            <a:ext cx="1219200" cy="990600"/>
          </a:xfrm>
          <a:prstGeom prst="rect">
            <a:avLst/>
          </a:prstGeom>
        </p:spPr>
      </p:pic>
      <p:pic>
        <p:nvPicPr>
          <p:cNvPr id="33" name="Immagine 32" descr="images.jpe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334000" y="4724400"/>
            <a:ext cx="762000" cy="570764"/>
          </a:xfrm>
          <a:prstGeom prst="rect">
            <a:avLst/>
          </a:prstGeom>
        </p:spPr>
      </p:pic>
      <p:pic>
        <p:nvPicPr>
          <p:cNvPr id="34" name="Immagine 33" descr="Big Data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1000" y="5105400"/>
            <a:ext cx="685800" cy="514350"/>
          </a:xfrm>
          <a:prstGeom prst="rect">
            <a:avLst/>
          </a:prstGeom>
        </p:spPr>
      </p:pic>
      <p:pic>
        <p:nvPicPr>
          <p:cNvPr id="35" name="Immagine 34" descr="immersive display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505200" y="4648200"/>
            <a:ext cx="930907" cy="615950"/>
          </a:xfrm>
          <a:prstGeom prst="rect">
            <a:avLst/>
          </a:prstGeom>
        </p:spPr>
      </p:pic>
      <p:pic>
        <p:nvPicPr>
          <p:cNvPr id="38" name="Immagine 37" descr="3dprinter2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28600" y="2743200"/>
            <a:ext cx="1141708" cy="76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tangolo 2"/>
          <p:cNvSpPr>
            <a:spLocks noChangeArrowheads="1"/>
          </p:cNvSpPr>
          <p:nvPr/>
        </p:nvSpPr>
        <p:spPr bwMode="auto">
          <a:xfrm>
            <a:off x="7055296" y="113437"/>
            <a:ext cx="1981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5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Società</a:t>
            </a:r>
          </a:p>
        </p:txBody>
      </p:sp>
      <p:grpSp>
        <p:nvGrpSpPr>
          <p:cNvPr id="2" name="Gruppo 35"/>
          <p:cNvGrpSpPr>
            <a:grpSpLocks/>
          </p:cNvGrpSpPr>
          <p:nvPr/>
        </p:nvGrpSpPr>
        <p:grpSpPr bwMode="auto">
          <a:xfrm>
            <a:off x="1981200" y="1143000"/>
            <a:ext cx="5181600" cy="4953000"/>
            <a:chOff x="1676400" y="1295400"/>
            <a:chExt cx="5181600" cy="4953000"/>
          </a:xfrm>
        </p:grpSpPr>
        <p:pic>
          <p:nvPicPr>
            <p:cNvPr id="17412" name="Immagine 5" descr="government20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35253" y="2915298"/>
              <a:ext cx="2241076" cy="222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CasellaDiTesto 22"/>
            <p:cNvSpPr txBox="1">
              <a:spLocks noChangeArrowheads="1"/>
            </p:cNvSpPr>
            <p:nvPr/>
          </p:nvSpPr>
          <p:spPr bwMode="auto">
            <a:xfrm>
              <a:off x="3962400" y="2362200"/>
              <a:ext cx="24288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Reti Multi-organizzazione e Multi-settore</a:t>
              </a:r>
            </a:p>
          </p:txBody>
        </p:sp>
        <p:sp>
          <p:nvSpPr>
            <p:cNvPr id="17414" name="CasellaDiTesto 23"/>
            <p:cNvSpPr txBox="1">
              <a:spLocks noChangeArrowheads="1"/>
            </p:cNvSpPr>
            <p:nvPr/>
          </p:nvSpPr>
          <p:spPr bwMode="auto">
            <a:xfrm>
              <a:off x="4540251" y="3398579"/>
              <a:ext cx="186213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Orientamento alla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 Conoscenza e alle 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Metodologie e Pratiche più Efficaci</a:t>
              </a:r>
            </a:p>
          </p:txBody>
        </p:sp>
        <p:sp>
          <p:nvSpPr>
            <p:cNvPr id="17415" name="Rettangolo 27"/>
            <p:cNvSpPr>
              <a:spLocks noChangeArrowheads="1"/>
            </p:cNvSpPr>
            <p:nvPr/>
          </p:nvSpPr>
          <p:spPr bwMode="auto">
            <a:xfrm>
              <a:off x="2057399" y="2299632"/>
              <a:ext cx="17002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Processi di Innovazione Tecnologica e Sociale Aperti </a:t>
              </a:r>
            </a:p>
          </p:txBody>
        </p:sp>
        <p:sp>
          <p:nvSpPr>
            <p:cNvPr id="17416" name="Rettangolo 28"/>
            <p:cNvSpPr>
              <a:spLocks noChangeArrowheads="1"/>
            </p:cNvSpPr>
            <p:nvPr/>
          </p:nvSpPr>
          <p:spPr bwMode="auto">
            <a:xfrm>
              <a:off x="4419599" y="4585632"/>
              <a:ext cx="17002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Apprendimento Attivo Individuale e Sociale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(Brain-based)</a:t>
              </a:r>
            </a:p>
          </p:txBody>
        </p:sp>
        <p:sp>
          <p:nvSpPr>
            <p:cNvPr id="17417" name="Rettangolo 37"/>
            <p:cNvSpPr>
              <a:spLocks noChangeArrowheads="1"/>
            </p:cNvSpPr>
            <p:nvPr/>
          </p:nvSpPr>
          <p:spPr bwMode="auto">
            <a:xfrm>
              <a:off x="2438400" y="5105400"/>
              <a:ext cx="18621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Crowdfunding –</a:t>
              </a:r>
            </a:p>
            <a:p>
              <a:pPr algn="ctr"/>
              <a:r>
                <a:rPr lang="it-IT" sz="1400">
                  <a:latin typeface="Times" pitchFamily="-84" charset="0"/>
                  <a:ea typeface="Times" pitchFamily="-84" charset="0"/>
                  <a:cs typeface="Times" pitchFamily="-84" charset="0"/>
                </a:rPr>
                <a:t>Crowdsourcing</a:t>
              </a:r>
            </a:p>
          </p:txBody>
        </p:sp>
        <p:sp>
          <p:nvSpPr>
            <p:cNvPr id="34" name="Ovale 33"/>
            <p:cNvSpPr/>
            <p:nvPr/>
          </p:nvSpPr>
          <p:spPr>
            <a:xfrm>
              <a:off x="1676400" y="1295400"/>
              <a:ext cx="5181600" cy="4953000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3" name="Gruppo 10"/>
          <p:cNvGrpSpPr/>
          <p:nvPr/>
        </p:nvGrpSpPr>
        <p:grpSpPr>
          <a:xfrm>
            <a:off x="6293296" y="880120"/>
            <a:ext cx="2743200" cy="1828800"/>
            <a:chOff x="304800" y="1219200"/>
            <a:chExt cx="8077200" cy="5486400"/>
          </a:xfrm>
        </p:grpSpPr>
        <p:pic>
          <p:nvPicPr>
            <p:cNvPr id="12" name="Immagine 6" descr="986761_f52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2133600"/>
              <a:ext cx="2057400" cy="1590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magine 7" descr="future-classroom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1219200"/>
              <a:ext cx="1936767" cy="1295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magine 13" descr="images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1000" y="4419600"/>
              <a:ext cx="1981200" cy="1433368"/>
            </a:xfrm>
            <a:prstGeom prst="rect">
              <a:avLst/>
            </a:prstGeom>
          </p:spPr>
        </p:pic>
        <p:pic>
          <p:nvPicPr>
            <p:cNvPr id="15" name="Immagine 14" descr="2944876508_bf9f83551e_o-500x31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0" y="2971800"/>
              <a:ext cx="2209800" cy="1374496"/>
            </a:xfrm>
            <a:prstGeom prst="rect">
              <a:avLst/>
            </a:prstGeom>
          </p:spPr>
        </p:pic>
        <p:pic>
          <p:nvPicPr>
            <p:cNvPr id="16" name="Immagine 15" descr="imgC0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0" y="3810000"/>
              <a:ext cx="1981200" cy="1579488"/>
            </a:xfrm>
            <a:prstGeom prst="rect">
              <a:avLst/>
            </a:prstGeom>
          </p:spPr>
        </p:pic>
        <p:pic>
          <p:nvPicPr>
            <p:cNvPr id="17" name="Immagine 16" descr="eyxqzn-ambrogio_l300_carbon_0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200" y="2286000"/>
              <a:ext cx="1447800" cy="1085850"/>
            </a:xfrm>
            <a:prstGeom prst="rect">
              <a:avLst/>
            </a:prstGeom>
          </p:spPr>
        </p:pic>
        <p:pic>
          <p:nvPicPr>
            <p:cNvPr id="18" name="Immagine 17" descr="images-1.jpe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7000" y="3429000"/>
              <a:ext cx="1831157" cy="1371600"/>
            </a:xfrm>
            <a:prstGeom prst="rect">
              <a:avLst/>
            </a:prstGeom>
          </p:spPr>
        </p:pic>
        <p:pic>
          <p:nvPicPr>
            <p:cNvPr id="19" name="Immagine 18" descr="RobotMedical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7000" y="4876800"/>
              <a:ext cx="1844430" cy="1219200"/>
            </a:xfrm>
            <a:prstGeom prst="rect">
              <a:avLst/>
            </a:prstGeom>
          </p:spPr>
        </p:pic>
        <p:sp>
          <p:nvSpPr>
            <p:cNvPr id="20" name="Freccia destra 19"/>
            <p:cNvSpPr/>
            <p:nvPr/>
          </p:nvSpPr>
          <p:spPr>
            <a:xfrm>
              <a:off x="2362200" y="1371600"/>
              <a:ext cx="60198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  <p:sp>
          <p:nvSpPr>
            <p:cNvPr id="21" name="Freccia destra 20"/>
            <p:cNvSpPr/>
            <p:nvPr/>
          </p:nvSpPr>
          <p:spPr>
            <a:xfrm flipH="1">
              <a:off x="304800" y="6019800"/>
              <a:ext cx="80010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</p:grpSp>
      <p:pic>
        <p:nvPicPr>
          <p:cNvPr id="22" name="Immagine 21" descr="learningpyramid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81800" y="4730241"/>
            <a:ext cx="1828800" cy="1688613"/>
          </a:xfrm>
          <a:prstGeom prst="rect">
            <a:avLst/>
          </a:prstGeom>
        </p:spPr>
      </p:pic>
      <p:pic>
        <p:nvPicPr>
          <p:cNvPr id="23" name="Immagine 22" descr="location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19600" y="914400"/>
            <a:ext cx="1404820" cy="1143000"/>
          </a:xfrm>
          <a:prstGeom prst="rect">
            <a:avLst/>
          </a:prstGeom>
        </p:spPr>
      </p:pic>
      <p:pic>
        <p:nvPicPr>
          <p:cNvPr id="24" name="Immagine 23" descr="learn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86400" y="5486400"/>
            <a:ext cx="1752600" cy="838861"/>
          </a:xfrm>
          <a:prstGeom prst="rect">
            <a:avLst/>
          </a:prstGeom>
        </p:spPr>
      </p:pic>
      <p:pic>
        <p:nvPicPr>
          <p:cNvPr id="25" name="Immagine 24" descr="mechnizm-umysłu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53000" y="5486400"/>
            <a:ext cx="588847" cy="609600"/>
          </a:xfrm>
          <a:prstGeom prst="rect">
            <a:avLst/>
          </a:prstGeom>
        </p:spPr>
      </p:pic>
      <p:pic>
        <p:nvPicPr>
          <p:cNvPr id="26" name="Immagine 25" descr="reference1trasp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13032" y="3052936"/>
            <a:ext cx="1835432" cy="1600200"/>
          </a:xfrm>
          <a:prstGeom prst="rect">
            <a:avLst/>
          </a:prstGeom>
        </p:spPr>
      </p:pic>
      <p:pic>
        <p:nvPicPr>
          <p:cNvPr id="28" name="Immagine 27" descr="crowdsourcing-carto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90800" y="5410200"/>
            <a:ext cx="1837414" cy="1323080"/>
          </a:xfrm>
          <a:prstGeom prst="rect">
            <a:avLst/>
          </a:prstGeom>
        </p:spPr>
      </p:pic>
      <p:pic>
        <p:nvPicPr>
          <p:cNvPr id="27" name="Immagine 26" descr="crowdfunding-phot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38200" y="4495800"/>
            <a:ext cx="1853532" cy="1394736"/>
          </a:xfrm>
          <a:prstGeom prst="rect">
            <a:avLst/>
          </a:prstGeom>
        </p:spPr>
      </p:pic>
      <p:pic>
        <p:nvPicPr>
          <p:cNvPr id="30" name="Immagine 29" descr="Open-Innovation-Funnel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2400" y="1676400"/>
            <a:ext cx="2332136" cy="1679494"/>
          </a:xfrm>
          <a:prstGeom prst="rect">
            <a:avLst/>
          </a:prstGeom>
        </p:spPr>
      </p:pic>
      <p:pic>
        <p:nvPicPr>
          <p:cNvPr id="32" name="Immagine 31" descr="open-source-softwar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81200" y="1066800"/>
            <a:ext cx="1270782" cy="645319"/>
          </a:xfrm>
          <a:prstGeom prst="rect">
            <a:avLst/>
          </a:prstGeom>
        </p:spPr>
      </p:pic>
      <p:pic>
        <p:nvPicPr>
          <p:cNvPr id="33" name="Immagine 32" descr="hybrid-app-development_thumb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24000" y="3048000"/>
            <a:ext cx="96202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 descr="scuola_tagli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8348" y="4419600"/>
            <a:ext cx="1435652" cy="990600"/>
          </a:xfrm>
          <a:prstGeom prst="rect">
            <a:avLst/>
          </a:prstGeom>
        </p:spPr>
      </p:pic>
      <p:sp>
        <p:nvSpPr>
          <p:cNvPr id="18434" name="Rettangolo 2"/>
          <p:cNvSpPr>
            <a:spLocks noChangeArrowheads="1"/>
          </p:cNvSpPr>
          <p:nvPr/>
        </p:nvSpPr>
        <p:spPr bwMode="auto">
          <a:xfrm>
            <a:off x="6084168" y="99209"/>
            <a:ext cx="30598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5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Italia</a:t>
            </a:r>
            <a:r>
              <a:rPr lang="it-IT" sz="3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– Crisi </a:t>
            </a:r>
          </a:p>
          <a:p>
            <a:pPr algn="ctr"/>
            <a:r>
              <a:rPr lang="it-IT" sz="3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(2013)</a:t>
            </a:r>
            <a:endParaRPr lang="it-IT" sz="3500" b="1" dirty="0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grpSp>
        <p:nvGrpSpPr>
          <p:cNvPr id="2" name="Gruppo 34"/>
          <p:cNvGrpSpPr>
            <a:grpSpLocks/>
          </p:cNvGrpSpPr>
          <p:nvPr/>
        </p:nvGrpSpPr>
        <p:grpSpPr bwMode="auto">
          <a:xfrm>
            <a:off x="2133601" y="990600"/>
            <a:ext cx="5059363" cy="4648200"/>
            <a:chOff x="2255956" y="1081790"/>
            <a:chExt cx="4419075" cy="4191000"/>
          </a:xfrm>
        </p:grpSpPr>
        <p:sp>
          <p:nvSpPr>
            <p:cNvPr id="33" name="Ovale 32"/>
            <p:cNvSpPr/>
            <p:nvPr/>
          </p:nvSpPr>
          <p:spPr>
            <a:xfrm>
              <a:off x="2255956" y="1081790"/>
              <a:ext cx="4419075" cy="4191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8436" name="Immagine 31" descr="ITALY_BOO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6548" y="2176618"/>
              <a:ext cx="1919286" cy="216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CasellaDiTesto 15"/>
            <p:cNvSpPr txBox="1">
              <a:spLocks noChangeArrowheads="1"/>
            </p:cNvSpPr>
            <p:nvPr/>
          </p:nvSpPr>
          <p:spPr bwMode="auto">
            <a:xfrm>
              <a:off x="3113784" y="1752602"/>
              <a:ext cx="1523560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Crisi Economica,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Evasione, Corruzione</a:t>
              </a:r>
            </a:p>
          </p:txBody>
        </p:sp>
        <p:sp>
          <p:nvSpPr>
            <p:cNvPr id="18438" name="CasellaDiTesto 16"/>
            <p:cNvSpPr txBox="1">
              <a:spLocks noChangeArrowheads="1"/>
            </p:cNvSpPr>
            <p:nvPr/>
          </p:nvSpPr>
          <p:spPr bwMode="auto">
            <a:xfrm>
              <a:off x="2635257" y="3994612"/>
              <a:ext cx="1676399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Invecchiamento della Popolazione</a:t>
              </a:r>
            </a:p>
          </p:txBody>
        </p:sp>
        <p:sp>
          <p:nvSpPr>
            <p:cNvPr id="18439" name="Rettangolo 32"/>
            <p:cNvSpPr>
              <a:spLocks noChangeArrowheads="1"/>
            </p:cNvSpPr>
            <p:nvPr/>
          </p:nvSpPr>
          <p:spPr bwMode="auto">
            <a:xfrm>
              <a:off x="2369478" y="3198143"/>
              <a:ext cx="1701811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Egoismo Individuale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 e Corporativo</a:t>
              </a:r>
            </a:p>
          </p:txBody>
        </p:sp>
        <p:sp>
          <p:nvSpPr>
            <p:cNvPr id="18440" name="Rettangolo 33"/>
            <p:cNvSpPr>
              <a:spLocks noChangeArrowheads="1"/>
            </p:cNvSpPr>
            <p:nvPr/>
          </p:nvSpPr>
          <p:spPr bwMode="auto">
            <a:xfrm>
              <a:off x="4540255" y="2165701"/>
              <a:ext cx="2057398" cy="666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Giovani </a:t>
              </a:r>
              <a:r>
                <a:rPr lang="it-IT" sz="1400" dirty="0" err="1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–</a:t>
              </a:r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 Precarietà, Disoccupazione</a:t>
              </a:r>
            </a:p>
            <a:p>
              <a:pPr algn="ctr"/>
              <a:r>
                <a:rPr lang="it-IT" sz="1400" dirty="0" err="1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Neets</a:t>
              </a:r>
              <a:endParaRPr lang="it-IT" sz="1400" dirty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endParaRPr>
            </a:p>
          </p:txBody>
        </p:sp>
        <p:sp>
          <p:nvSpPr>
            <p:cNvPr id="18441" name="Rettangolo 34"/>
            <p:cNvSpPr>
              <a:spLocks noChangeArrowheads="1"/>
            </p:cNvSpPr>
            <p:nvPr/>
          </p:nvSpPr>
          <p:spPr bwMode="auto">
            <a:xfrm>
              <a:off x="4448658" y="4042171"/>
              <a:ext cx="2087560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Debolezze dell’educazione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 per il 21° secolo</a:t>
              </a:r>
            </a:p>
          </p:txBody>
        </p:sp>
        <p:sp>
          <p:nvSpPr>
            <p:cNvPr id="18442" name="Rettangolo 35"/>
            <p:cNvSpPr>
              <a:spLocks noChangeArrowheads="1"/>
            </p:cNvSpPr>
            <p:nvPr/>
          </p:nvSpPr>
          <p:spPr bwMode="auto">
            <a:xfrm>
              <a:off x="5073655" y="3080157"/>
              <a:ext cx="1295399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Debolezze 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Istituzionali</a:t>
              </a:r>
            </a:p>
          </p:txBody>
        </p:sp>
        <p:sp>
          <p:nvSpPr>
            <p:cNvPr id="18443" name="Rettangolo 36"/>
            <p:cNvSpPr>
              <a:spLocks noChangeArrowheads="1"/>
            </p:cNvSpPr>
            <p:nvPr/>
          </p:nvSpPr>
          <p:spPr bwMode="auto">
            <a:xfrm>
              <a:off x="4513970" y="4724609"/>
              <a:ext cx="1066799" cy="27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Ambiente</a:t>
              </a:r>
            </a:p>
          </p:txBody>
        </p:sp>
        <p:sp>
          <p:nvSpPr>
            <p:cNvPr id="18444" name="Rettangolo 63"/>
            <p:cNvSpPr>
              <a:spLocks noChangeArrowheads="1"/>
            </p:cNvSpPr>
            <p:nvPr/>
          </p:nvSpPr>
          <p:spPr bwMode="auto">
            <a:xfrm>
              <a:off x="3571148" y="4724400"/>
              <a:ext cx="1003300" cy="27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Migrazioni</a:t>
              </a: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6369532" y="1290826"/>
            <a:ext cx="1730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Disoccupati: 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&gt;38% </a:t>
            </a:r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(15-29 anni)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778525" y="1905000"/>
            <a:ext cx="15265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NEET: 2 milioni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(15-29 anni)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948264" y="2514962"/>
            <a:ext cx="1213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Precari : 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&gt;3.3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millioni</a:t>
            </a:r>
            <a:endParaRPr lang="it-IT" sz="15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8" name="Immagine 17" descr="neet-òtriste-380x2l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1268760"/>
            <a:ext cx="1034142" cy="685800"/>
          </a:xfrm>
          <a:prstGeom prst="rect">
            <a:avLst/>
          </a:prstGeom>
        </p:spPr>
      </p:pic>
      <p:pic>
        <p:nvPicPr>
          <p:cNvPr id="19" name="Immagine 18" descr="4ba7db09e4667432e6343f1010052aebeda63d215eeb654a5bdb3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5848" y="768929"/>
            <a:ext cx="848360" cy="1291919"/>
          </a:xfrm>
          <a:prstGeom prst="rect">
            <a:avLst/>
          </a:prstGeom>
        </p:spPr>
      </p:pic>
      <p:pic>
        <p:nvPicPr>
          <p:cNvPr id="20" name="Immagine 19" descr="ima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3400" y="2420888"/>
            <a:ext cx="861391" cy="660400"/>
          </a:xfrm>
          <a:prstGeom prst="rect">
            <a:avLst/>
          </a:prstGeom>
        </p:spPr>
      </p:pic>
      <p:pic>
        <p:nvPicPr>
          <p:cNvPr id="21" name="Immagine 20" descr="bankruptc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2840" y="548680"/>
            <a:ext cx="1219200" cy="74041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187624" y="692696"/>
            <a:ext cx="2952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26.000 imprese  (2012)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115616" y="2636912"/>
            <a:ext cx="1849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Costo della corruzione: 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€60 miliardi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43608" y="1772816"/>
            <a:ext cx="1593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Evasione fiscale :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€180 miliardi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26" name="Immagine 25" descr="evasione-fisca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253" y="1628800"/>
            <a:ext cx="801339" cy="838200"/>
          </a:xfrm>
          <a:prstGeom prst="rect">
            <a:avLst/>
          </a:prstGeom>
        </p:spPr>
      </p:pic>
      <p:pic>
        <p:nvPicPr>
          <p:cNvPr id="27" name="Immagine 26" descr="corruption-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499" y="2599184"/>
            <a:ext cx="846117" cy="685800"/>
          </a:xfrm>
          <a:prstGeom prst="rect">
            <a:avLst/>
          </a:prstGeom>
        </p:spPr>
      </p:pic>
      <p:pic>
        <p:nvPicPr>
          <p:cNvPr id="31" name="Immagine 30" descr="images-1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25684" y="3352800"/>
            <a:ext cx="714068" cy="533400"/>
          </a:xfrm>
          <a:prstGeom prst="rect">
            <a:avLst/>
          </a:prstGeom>
        </p:spPr>
      </p:pic>
      <p:pic>
        <p:nvPicPr>
          <p:cNvPr id="32" name="Immagine 31" descr="guidare-i-team-gestire-il-conflit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3733800"/>
            <a:ext cx="914400" cy="91440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79512" y="3379058"/>
            <a:ext cx="1420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Conflitto di interesse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35" name="Immagine 34" descr="giustizi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50088" y="3397485"/>
            <a:ext cx="914400" cy="895611"/>
          </a:xfrm>
          <a:prstGeom prst="rect">
            <a:avLst/>
          </a:prstGeom>
        </p:spPr>
      </p:pic>
      <p:pic>
        <p:nvPicPr>
          <p:cNvPr id="36" name="Immagine 35" descr="divide-and-conqu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05600" y="3359443"/>
            <a:ext cx="990600" cy="861645"/>
          </a:xfrm>
          <a:prstGeom prst="rect">
            <a:avLst/>
          </a:prstGeom>
        </p:spPr>
      </p:pic>
      <p:pic>
        <p:nvPicPr>
          <p:cNvPr id="39" name="Immagine 38" descr="consumers-persist-to-scratch-debt-and-revamp-finance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7544" y="995709"/>
            <a:ext cx="1143000" cy="777107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1475656" y="1196752"/>
            <a:ext cx="16914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Debito: 126% PIL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539552" y="4675202"/>
            <a:ext cx="188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&gt;24%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over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60 (2000)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&gt;35%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over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60 (2025)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3" name="Immagine 42" descr="image_preview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5800" y="5299670"/>
            <a:ext cx="1387835" cy="1009650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2195736" y="5410200"/>
            <a:ext cx="1999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Stranieri in Italia:  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5.4 milioni (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Gen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2012)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5" name="Immagine 44" descr="r-IMMIGRATI-large57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362200" y="5943600"/>
            <a:ext cx="1981200" cy="772089"/>
          </a:xfrm>
          <a:prstGeom prst="rect">
            <a:avLst/>
          </a:prstGeom>
        </p:spPr>
      </p:pic>
      <p:sp>
        <p:nvSpPr>
          <p:cNvPr id="48" name="CasellaDiTesto 47"/>
          <p:cNvSpPr txBox="1"/>
          <p:nvPr/>
        </p:nvSpPr>
        <p:spPr>
          <a:xfrm>
            <a:off x="5586634" y="5257800"/>
            <a:ext cx="2441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L’Italia centra target :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7% emissioni (2008 - 2012)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9" name="Immagine 48" descr="l43-inquinamento-111017113058_medium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10200" y="5791200"/>
            <a:ext cx="1447800" cy="965200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6933459" y="5943600"/>
            <a:ext cx="1959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480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mln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di tondi CO2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(limite 483)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6835545" y="4343400"/>
            <a:ext cx="1558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Tagli: 8 miliardi 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dal 2008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740</Words>
  <Application>Microsoft Macintosh PowerPoint</Application>
  <PresentationFormat>Presentazione su schermo (4:3)</PresentationFormat>
  <Paragraphs>161</Paragraphs>
  <Slides>18</Slides>
  <Notes>3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Fondazione Mondo Digitale</vt:lpstr>
      <vt:lpstr>Il Sogno</vt:lpstr>
      <vt:lpstr>Apprendimento continuo come punto di riferimento per l’interazione sinergica con le altre dimensioni.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Fondazione Mondo Digitale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Alfonso Molina</cp:lastModifiedBy>
  <cp:revision>38</cp:revision>
  <dcterms:created xsi:type="dcterms:W3CDTF">2014-09-11T18:59:20Z</dcterms:created>
  <dcterms:modified xsi:type="dcterms:W3CDTF">2014-09-11T20:56:27Z</dcterms:modified>
</cp:coreProperties>
</file>