
<file path=[Content_Types].xml><?xml version="1.0" encoding="utf-8"?>
<Types xmlns="http://schemas.openxmlformats.org/package/2006/content-types">
  <Override PartName="/ppt/tags/tag1.xml" ContentType="application/vnd.openxmlformats-officedocument.presentationml.tags+xml"/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9"/>
  </p:notesMasterIdLst>
  <p:sldIdLst>
    <p:sldId id="336" r:id="rId2"/>
    <p:sldId id="337" r:id="rId3"/>
    <p:sldId id="352" r:id="rId4"/>
    <p:sldId id="348" r:id="rId5"/>
    <p:sldId id="332" r:id="rId6"/>
    <p:sldId id="339" r:id="rId7"/>
    <p:sldId id="340" r:id="rId8"/>
  </p:sldIdLst>
  <p:sldSz cx="9144000" cy="6858000" type="screen4x3"/>
  <p:notesSz cx="6858000" cy="9144000"/>
  <p:custDataLst>
    <p:tags r:id="rId11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A8FF50"/>
    <a:srgbClr val="35D74F"/>
    <a:srgbClr val="60D735"/>
    <a:srgbClr val="0BFFA9"/>
    <a:srgbClr val="109407"/>
    <a:srgbClr val="4FD71F"/>
    <a:srgbClr val="08E14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25-03-2013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7650" y="2440966"/>
            <a:ext cx="4796753" cy="724560"/>
          </a:xfrm>
        </p:spPr>
        <p:txBody>
          <a:bodyPr>
            <a:normAutofit/>
          </a:bodyPr>
          <a:lstStyle/>
          <a:p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The Nature of Problems</a:t>
            </a:r>
            <a:endParaRPr lang="en-GB" sz="3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4" name="Immagine 3" descr="many-problem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429000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533400"/>
            <a:ext cx="4796753" cy="533400"/>
          </a:xfrm>
        </p:spPr>
        <p:txBody>
          <a:bodyPr>
            <a:normAutofit/>
          </a:bodyPr>
          <a:lstStyle/>
          <a:p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Didactic Suggestions (1)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762000" y="1143000"/>
            <a:ext cx="7543800" cy="838200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latin typeface="Times"/>
                <a:cs typeface="Times"/>
              </a:rPr>
              <a:t>These are only suggestions, any group of learners is free to experiment with the use of the micro-module. The types, number and order of use of the elements in the micro-module are open to choice.  Depending on the learning strategy adopted, elements can be also eliminated or added. For this purpose, the micro-modules can be copied and modified.</a:t>
            </a:r>
            <a:endParaRPr lang="en-GB" sz="1200" dirty="0">
              <a:latin typeface="Times"/>
              <a:cs typeface="Times"/>
            </a:endParaRPr>
          </a:p>
        </p:txBody>
      </p:sp>
      <p:grpSp>
        <p:nvGrpSpPr>
          <p:cNvPr id="14" name="Gruppo 13"/>
          <p:cNvGrpSpPr/>
          <p:nvPr/>
        </p:nvGrpSpPr>
        <p:grpSpPr>
          <a:xfrm>
            <a:off x="1905000" y="2895600"/>
            <a:ext cx="5029200" cy="2438400"/>
            <a:chOff x="838200" y="2209800"/>
            <a:chExt cx="7239001" cy="3886200"/>
          </a:xfrm>
        </p:grpSpPr>
        <p:cxnSp>
          <p:nvCxnSpPr>
            <p:cNvPr id="7" name="Connettore 1 6"/>
            <p:cNvCxnSpPr>
              <a:stCxn id="13" idx="3"/>
              <a:endCxn id="12" idx="1"/>
            </p:cNvCxnSpPr>
            <p:nvPr/>
          </p:nvCxnSpPr>
          <p:spPr>
            <a:xfrm>
              <a:off x="2667000" y="4035462"/>
              <a:ext cx="3581400" cy="31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e 7"/>
            <p:cNvSpPr/>
            <p:nvPr/>
          </p:nvSpPr>
          <p:spPr>
            <a:xfrm>
              <a:off x="3429000" y="3124200"/>
              <a:ext cx="1828800" cy="1676400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latin typeface="Times"/>
                  <a:cs typeface="Times"/>
                </a:rPr>
                <a:t>Nature of Problems</a:t>
              </a:r>
              <a:endParaRPr lang="en-GB" sz="1200" b="1" dirty="0">
                <a:latin typeface="Times"/>
                <a:cs typeface="Times"/>
              </a:endParaRPr>
            </a:p>
          </p:txBody>
        </p:sp>
        <p:sp>
          <p:nvSpPr>
            <p:cNvPr id="9" name="Ovale 8"/>
            <p:cNvSpPr/>
            <p:nvPr/>
          </p:nvSpPr>
          <p:spPr>
            <a:xfrm>
              <a:off x="2057400" y="2209800"/>
              <a:ext cx="4953000" cy="38862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6248400" y="3657600"/>
              <a:ext cx="1828801" cy="762000"/>
            </a:xfrm>
            <a:prstGeom prst="roundRect">
              <a:avLst/>
            </a:prstGeom>
            <a:solidFill>
              <a:srgbClr val="A8FF50"/>
            </a:solidFill>
            <a:ln>
              <a:headEnd w="med" len="med"/>
              <a:tailEnd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 smtClean="0">
                <a:solidFill>
                  <a:srgbClr val="000000"/>
                </a:solidFill>
                <a:latin typeface="Times"/>
                <a:cs typeface="Times"/>
              </a:endParaRPr>
            </a:p>
            <a:p>
              <a:pPr algn="ctr"/>
              <a:r>
                <a:rPr lang="en-GB" sz="1200" b="1" dirty="0" smtClean="0">
                  <a:solidFill>
                    <a:srgbClr val="000000"/>
                  </a:solidFill>
                  <a:latin typeface="Times"/>
                  <a:cs typeface="Times"/>
                </a:rPr>
                <a:t>Structure</a:t>
              </a:r>
            </a:p>
            <a:p>
              <a:pPr algn="ctr"/>
              <a:endParaRPr lang="en-GB" sz="1400" dirty="0">
                <a:latin typeface="Times"/>
                <a:cs typeface="Times"/>
              </a:endParaRPr>
            </a:p>
          </p:txBody>
        </p:sp>
        <p:sp>
          <p:nvSpPr>
            <p:cNvPr id="13" name="Rettangolo arrotondato 12"/>
            <p:cNvSpPr/>
            <p:nvPr/>
          </p:nvSpPr>
          <p:spPr>
            <a:xfrm>
              <a:off x="838200" y="3657600"/>
              <a:ext cx="1828800" cy="755724"/>
            </a:xfrm>
            <a:prstGeom prst="roundRect">
              <a:avLst/>
            </a:prstGeom>
            <a:solidFill>
              <a:srgbClr val="A8FF50"/>
            </a:solidFill>
            <a:ln>
              <a:headEnd w="med" len="med"/>
              <a:tailEnd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00" b="1" dirty="0" smtClean="0">
                <a:latin typeface="Times"/>
                <a:cs typeface="Times"/>
              </a:endParaRPr>
            </a:p>
            <a:p>
              <a:pPr algn="ctr"/>
              <a:endParaRPr lang="en-GB" sz="1400" b="1" dirty="0" smtClean="0">
                <a:solidFill>
                  <a:srgbClr val="000000"/>
                </a:solidFill>
                <a:latin typeface="Times"/>
                <a:cs typeface="Times"/>
              </a:endParaRPr>
            </a:p>
            <a:p>
              <a:pPr algn="ctr"/>
              <a:r>
                <a:rPr lang="en-GB" sz="1200" b="1" dirty="0" smtClean="0">
                  <a:solidFill>
                    <a:srgbClr val="000000"/>
                  </a:solidFill>
                  <a:latin typeface="Times"/>
                  <a:cs typeface="Times"/>
                </a:rPr>
                <a:t>Complexity</a:t>
              </a:r>
            </a:p>
            <a:p>
              <a:endParaRPr lang="en-GB" sz="1400" dirty="0" smtClean="0">
                <a:solidFill>
                  <a:schemeClr val="tx1"/>
                </a:solidFill>
                <a:latin typeface="Times"/>
                <a:cs typeface="Times"/>
              </a:endParaRPr>
            </a:p>
            <a:p>
              <a:pPr algn="ctr"/>
              <a:endParaRPr lang="en-GB" sz="1400" dirty="0">
                <a:latin typeface="Times"/>
                <a:cs typeface="Times"/>
              </a:endParaRPr>
            </a:p>
          </p:txBody>
        </p:sp>
      </p:grpSp>
      <p:sp>
        <p:nvSpPr>
          <p:cNvPr id="16" name="Rettangolo arrotondato 15"/>
          <p:cNvSpPr/>
          <p:nvPr/>
        </p:nvSpPr>
        <p:spPr>
          <a:xfrm>
            <a:off x="1905000" y="2133600"/>
            <a:ext cx="5029200" cy="685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>
              <a:latin typeface="Times"/>
              <a:cs typeface="Times"/>
            </a:endParaRPr>
          </a:p>
          <a:p>
            <a:pPr algn="just"/>
            <a:r>
              <a:rPr lang="en-GB" sz="1200" b="1" dirty="0" smtClean="0">
                <a:latin typeface="Times"/>
                <a:cs typeface="Times"/>
              </a:rPr>
              <a:t>The </a:t>
            </a:r>
            <a:r>
              <a:rPr lang="en-GB" sz="1200" b="1" dirty="0" smtClean="0">
                <a:latin typeface="Times"/>
                <a:cs typeface="Times"/>
              </a:rPr>
              <a:t>Nature of Problems is defined by two major characteristics: Complexity (from simple to complex) and Structure (from well-structured to ill-structured)</a:t>
            </a:r>
          </a:p>
          <a:p>
            <a:pPr algn="ctr"/>
            <a:endParaRPr lang="en-GB" dirty="0"/>
          </a:p>
        </p:txBody>
      </p:sp>
      <p:sp>
        <p:nvSpPr>
          <p:cNvPr id="17" name="Rettangolo arrotondato 16"/>
          <p:cNvSpPr/>
          <p:nvPr/>
        </p:nvSpPr>
        <p:spPr>
          <a:xfrm>
            <a:off x="1905000" y="5410200"/>
            <a:ext cx="50292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 smtClean="0">
              <a:latin typeface="Times"/>
              <a:cs typeface="Times"/>
            </a:endParaRPr>
          </a:p>
          <a:p>
            <a:pPr algn="just"/>
            <a:r>
              <a:rPr lang="en-GB" sz="1200" b="1" dirty="0" smtClean="0">
                <a:latin typeface="Times"/>
                <a:cs typeface="Times"/>
              </a:rPr>
              <a:t>Go to the micro-module “Nature </a:t>
            </a:r>
            <a:r>
              <a:rPr lang="en-GB" sz="1200" b="1" dirty="0" smtClean="0">
                <a:latin typeface="Times"/>
                <a:cs typeface="Times"/>
              </a:rPr>
              <a:t>of </a:t>
            </a:r>
            <a:r>
              <a:rPr lang="en-GB" sz="1200" b="1" dirty="0" smtClean="0">
                <a:latin typeface="Times"/>
                <a:cs typeface="Times"/>
              </a:rPr>
              <a:t>Problems – Complexity” to deal with  Complexity </a:t>
            </a:r>
            <a:r>
              <a:rPr lang="en-GB" sz="1200" b="1" dirty="0" smtClean="0">
                <a:latin typeface="Times"/>
                <a:cs typeface="Times"/>
              </a:rPr>
              <a:t>(from simple to complex)</a:t>
            </a:r>
            <a:r>
              <a:rPr lang="en-GB" sz="1200" b="1" dirty="0" smtClean="0">
                <a:latin typeface="Times"/>
                <a:cs typeface="Times"/>
              </a:rPr>
              <a:t> of problems.  Go to the micro-module “Nature of Problems – Structure” to deal with </a:t>
            </a:r>
            <a:r>
              <a:rPr lang="en-GB" sz="1200" b="1" dirty="0" smtClean="0">
                <a:latin typeface="Times"/>
                <a:cs typeface="Times"/>
              </a:rPr>
              <a:t>Structure (from well-structured to ill-structured</a:t>
            </a:r>
            <a:r>
              <a:rPr lang="en-GB" sz="1200" b="1" dirty="0" smtClean="0">
                <a:latin typeface="Times"/>
                <a:cs typeface="Times"/>
              </a:rPr>
              <a:t>) in problems</a:t>
            </a:r>
          </a:p>
          <a:p>
            <a:pPr algn="ctr"/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990600"/>
            <a:ext cx="4796753" cy="457200"/>
          </a:xfrm>
        </p:spPr>
        <p:txBody>
          <a:bodyPr>
            <a:normAutofit/>
          </a:bodyPr>
          <a:lstStyle/>
          <a:p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Didactic Suggestions 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(2)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6800" y="25146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500" dirty="0" smtClean="0">
                <a:latin typeface="Times"/>
                <a:cs typeface="Times"/>
              </a:rPr>
              <a:t>Once </a:t>
            </a:r>
            <a:r>
              <a:rPr lang="en-GB" sz="1500" dirty="0" smtClean="0">
                <a:latin typeface="Times"/>
                <a:cs typeface="Times"/>
              </a:rPr>
              <a:t>the activities for the understanding of both </a:t>
            </a:r>
            <a:r>
              <a:rPr lang="en-GB" sz="1500" b="1" dirty="0" smtClean="0">
                <a:latin typeface="Times"/>
                <a:cs typeface="Times"/>
              </a:rPr>
              <a:t>complexity </a:t>
            </a:r>
            <a:r>
              <a:rPr lang="en-GB" sz="1500" dirty="0" smtClean="0">
                <a:latin typeface="Times"/>
                <a:cs typeface="Times"/>
              </a:rPr>
              <a:t>and </a:t>
            </a:r>
            <a:r>
              <a:rPr lang="en-GB" sz="1500" b="1" dirty="0" smtClean="0">
                <a:latin typeface="Times"/>
                <a:cs typeface="Times"/>
              </a:rPr>
              <a:t>structure </a:t>
            </a:r>
            <a:r>
              <a:rPr lang="en-GB" sz="1500" dirty="0" smtClean="0">
                <a:latin typeface="Times"/>
                <a:cs typeface="Times"/>
              </a:rPr>
              <a:t>in the “Nature of Problems are completed, it is possible to use the </a:t>
            </a:r>
            <a:r>
              <a:rPr lang="en-GB" sz="1500" b="1" dirty="0" smtClean="0">
                <a:latin typeface="Times"/>
                <a:cs typeface="Times"/>
              </a:rPr>
              <a:t>“Instrument to Assess the Full Nature of a Problem – Complexity and </a:t>
            </a:r>
            <a:r>
              <a:rPr lang="en-GB" sz="1500" b="1" dirty="0" smtClean="0">
                <a:latin typeface="Times"/>
                <a:cs typeface="Times"/>
              </a:rPr>
              <a:t>Structure” </a:t>
            </a:r>
            <a:r>
              <a:rPr lang="en-GB" sz="1500" dirty="0" smtClean="0">
                <a:latin typeface="Times"/>
                <a:cs typeface="Times"/>
              </a:rPr>
              <a:t>provided next in this micro-module. Having </a:t>
            </a:r>
            <a:r>
              <a:rPr lang="en-GB" sz="1500" dirty="0" smtClean="0">
                <a:latin typeface="Times"/>
                <a:cs typeface="Times"/>
              </a:rPr>
              <a:t>completed their complexity and structure assessments of their selected problems, each of the groups can position their assessment in the corresponding quadrants provided by the tool.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609600" y="1981200"/>
            <a:ext cx="7467600" cy="25146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467600" cy="2133600"/>
          </a:xfrm>
        </p:spPr>
        <p:txBody>
          <a:bodyPr>
            <a:noAutofit/>
          </a:bodyPr>
          <a:lstStyle/>
          <a:p>
            <a:r>
              <a:rPr lang="en-GB" sz="2300" b="1" smtClean="0">
                <a:solidFill>
                  <a:srgbClr val="800000"/>
                </a:solidFill>
                <a:latin typeface="Times"/>
                <a:cs typeface="Times"/>
              </a:rPr>
              <a:t>Nature of Problems</a:t>
            </a:r>
          </a:p>
          <a:p>
            <a:endParaRPr lang="en-GB" sz="2300" b="1" smtClean="0">
              <a:solidFill>
                <a:srgbClr val="800000"/>
              </a:solidFill>
              <a:latin typeface="Times"/>
              <a:cs typeface="Times"/>
            </a:endParaRPr>
          </a:p>
          <a:p>
            <a:r>
              <a:rPr lang="en-GB" sz="2300" b="1" smtClean="0">
                <a:solidFill>
                  <a:srgbClr val="800000"/>
                </a:solidFill>
                <a:latin typeface="Times"/>
                <a:cs typeface="Times"/>
              </a:rPr>
              <a:t>Instrument to Assess the Full Nature of a Problem – </a:t>
            </a:r>
          </a:p>
          <a:p>
            <a:r>
              <a:rPr lang="en-GB" sz="2300" b="1" smtClean="0">
                <a:solidFill>
                  <a:srgbClr val="800000"/>
                </a:solidFill>
                <a:latin typeface="Times"/>
                <a:cs typeface="Times"/>
              </a:rPr>
              <a:t>Complexity and Structure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55005" y="74785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smtClean="0">
                <a:solidFill>
                  <a:srgbClr val="800000"/>
                </a:solidFill>
                <a:latin typeface="Times"/>
                <a:cs typeface="Times"/>
              </a:rPr>
              <a:t>Characteristics of Problems</a:t>
            </a:r>
            <a:endParaRPr lang="en-GB" sz="2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grpSp>
        <p:nvGrpSpPr>
          <p:cNvPr id="2" name="Gruppo 31"/>
          <p:cNvGrpSpPr/>
          <p:nvPr/>
        </p:nvGrpSpPr>
        <p:grpSpPr>
          <a:xfrm>
            <a:off x="1104664" y="1176150"/>
            <a:ext cx="6785466" cy="4853145"/>
            <a:chOff x="1030890" y="1558590"/>
            <a:chExt cx="2589598" cy="2326308"/>
          </a:xfrm>
        </p:grpSpPr>
        <p:sp>
          <p:nvSpPr>
            <p:cNvPr id="16" name="Rettangolo 15"/>
            <p:cNvSpPr/>
            <p:nvPr/>
          </p:nvSpPr>
          <p:spPr>
            <a:xfrm>
              <a:off x="1030890" y="1558590"/>
              <a:ext cx="2589598" cy="23255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" name="Connettore 1 24"/>
            <p:cNvCxnSpPr>
              <a:stCxn id="16" idx="1"/>
              <a:endCxn id="16" idx="3"/>
            </p:cNvCxnSpPr>
            <p:nvPr/>
          </p:nvCxnSpPr>
          <p:spPr>
            <a:xfrm rot="10800000" flipH="1">
              <a:off x="1030890" y="2721348"/>
              <a:ext cx="25895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>
              <a:stCxn id="16" idx="0"/>
              <a:endCxn id="16" idx="2"/>
            </p:cNvCxnSpPr>
            <p:nvPr/>
          </p:nvCxnSpPr>
          <p:spPr>
            <a:xfrm rot="16200000" flipH="1">
              <a:off x="1162931" y="2721347"/>
              <a:ext cx="2325515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ttangolo 33"/>
          <p:cNvSpPr/>
          <p:nvPr/>
        </p:nvSpPr>
        <p:spPr>
          <a:xfrm>
            <a:off x="4324109" y="5950781"/>
            <a:ext cx="58437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smtClean="0">
                <a:latin typeface="Times New Roman"/>
                <a:cs typeface="Times New Roman"/>
              </a:rPr>
              <a:t>Simple</a:t>
            </a:r>
            <a:endParaRPr lang="en-GB" sz="1100">
              <a:latin typeface="Times New Roman"/>
              <a:cs typeface="Times New Roman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8284366" y="1177805"/>
            <a:ext cx="7876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smtClean="0">
                <a:latin typeface="Times New Roman"/>
                <a:cs typeface="Times New Roman"/>
              </a:rPr>
              <a:t>Complex</a:t>
            </a:r>
          </a:p>
        </p:txBody>
      </p:sp>
      <p:sp>
        <p:nvSpPr>
          <p:cNvPr id="38" name="Ovale 37"/>
          <p:cNvSpPr/>
          <p:nvPr/>
        </p:nvSpPr>
        <p:spPr>
          <a:xfrm>
            <a:off x="3971017" y="3147126"/>
            <a:ext cx="1055204" cy="994302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smtClean="0">
                <a:latin typeface="Times"/>
                <a:cs typeface="Times"/>
              </a:rPr>
              <a:t>Problem</a:t>
            </a:r>
            <a:endParaRPr lang="en-GB" sz="1200" b="1">
              <a:latin typeface="Times"/>
              <a:cs typeface="Time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82709" y="6319802"/>
            <a:ext cx="1224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smtClean="0">
                <a:latin typeface="Times"/>
                <a:cs typeface="Times"/>
              </a:rPr>
              <a:t>Well-structured</a:t>
            </a:r>
            <a:endParaRPr lang="en-GB" sz="1200" b="1">
              <a:latin typeface="Times"/>
              <a:cs typeface="Times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905505" y="6319802"/>
            <a:ext cx="10709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smtClean="0">
                <a:latin typeface="Times"/>
                <a:cs typeface="Times"/>
              </a:rPr>
              <a:t>Ill-structured</a:t>
            </a:r>
            <a:endParaRPr lang="en-GB" sz="1200" b="1">
              <a:latin typeface="Times"/>
              <a:cs typeface="Times"/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1104664" y="6024819"/>
          <a:ext cx="67876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1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2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3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4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5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6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7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8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9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10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ella 22"/>
          <p:cNvGraphicFramePr>
            <a:graphicFrameLocks noGrp="1"/>
          </p:cNvGraphicFramePr>
          <p:nvPr/>
        </p:nvGraphicFramePr>
        <p:xfrm>
          <a:off x="7893279" y="1181120"/>
          <a:ext cx="391087" cy="485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7"/>
              </a:tblGrid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ella 23"/>
          <p:cNvGraphicFramePr>
            <a:graphicFrameLocks noGrp="1"/>
          </p:cNvGraphicFramePr>
          <p:nvPr/>
        </p:nvGraphicFramePr>
        <p:xfrm>
          <a:off x="714592" y="1177805"/>
          <a:ext cx="391087" cy="485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7"/>
              </a:tblGrid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26" name="Rettangolo 25"/>
          <p:cNvSpPr/>
          <p:nvPr/>
        </p:nvSpPr>
        <p:spPr>
          <a:xfrm>
            <a:off x="4302154" y="728624"/>
            <a:ext cx="58437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smtClean="0">
                <a:latin typeface="Times New Roman"/>
                <a:cs typeface="Times New Roman"/>
              </a:rPr>
              <a:t>Simple</a:t>
            </a:r>
            <a:endParaRPr lang="en-GB" sz="1100">
              <a:latin typeface="Times New Roman"/>
              <a:cs typeface="Times New Roman"/>
            </a:endParaRPr>
          </a:p>
        </p:txBody>
      </p:sp>
      <p:graphicFrame>
        <p:nvGraphicFramePr>
          <p:cNvPr id="27" name="Tabella 26"/>
          <p:cNvGraphicFramePr>
            <a:graphicFrameLocks noGrp="1"/>
          </p:cNvGraphicFramePr>
          <p:nvPr/>
        </p:nvGraphicFramePr>
        <p:xfrm>
          <a:off x="1082709" y="802662"/>
          <a:ext cx="67876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1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2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3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4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5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6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7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8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9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10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28" name="Rettangolo 27"/>
          <p:cNvSpPr/>
          <p:nvPr/>
        </p:nvSpPr>
        <p:spPr>
          <a:xfrm>
            <a:off x="8284366" y="5753952"/>
            <a:ext cx="6378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smtClean="0">
                <a:latin typeface="Times"/>
                <a:cs typeface="Times"/>
              </a:rPr>
              <a:t>Simple</a:t>
            </a:r>
            <a:endParaRPr lang="en-GB" sz="1200" b="1">
              <a:latin typeface="Times"/>
              <a:cs typeface="Times"/>
            </a:endParaRPr>
          </a:p>
        </p:txBody>
      </p:sp>
      <p:sp>
        <p:nvSpPr>
          <p:cNvPr id="29" name="CasellaDiTesto 28"/>
          <p:cNvSpPr txBox="1"/>
          <p:nvPr/>
        </p:nvSpPr>
        <p:spPr>
          <a:xfrm rot="5400000">
            <a:off x="7903490" y="3406611"/>
            <a:ext cx="114646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b="1" smtClean="0">
                <a:latin typeface="Times"/>
                <a:cs typeface="Times"/>
              </a:rPr>
              <a:t>Complexity</a:t>
            </a:r>
            <a:endParaRPr lang="en-GB" sz="1500" b="1">
              <a:latin typeface="Times"/>
              <a:cs typeface="Times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3837930" y="6399962"/>
            <a:ext cx="142859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b="1" smtClean="0">
                <a:latin typeface="Times"/>
                <a:cs typeface="Times"/>
              </a:rPr>
              <a:t>Structuredness</a:t>
            </a:r>
            <a:endParaRPr lang="en-GB" sz="1500" b="1">
              <a:latin typeface="Times"/>
              <a:cs typeface="Times"/>
            </a:endParaRPr>
          </a:p>
        </p:txBody>
      </p:sp>
      <p:cxnSp>
        <p:nvCxnSpPr>
          <p:cNvPr id="37" name="Connettore 1 36"/>
          <p:cNvCxnSpPr/>
          <p:nvPr/>
        </p:nvCxnSpPr>
        <p:spPr>
          <a:xfrm rot="5400000">
            <a:off x="-994811" y="3605207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rot="5400000">
            <a:off x="1696502" y="359661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rot="5400000">
            <a:off x="2344024" y="3596620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rot="5400000">
            <a:off x="3077802" y="3596621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rot="5400000">
            <a:off x="3755135" y="360772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 rot="5400000">
            <a:off x="4477309" y="3596622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 rot="5400000">
            <a:off x="5119210" y="3596623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 rot="5400000">
            <a:off x="-316684" y="3607731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rot="5400000">
            <a:off x="359061" y="359661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 rot="5400000">
            <a:off x="1008172" y="3607730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>
            <a:off x="1105679" y="145480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>
            <a:off x="1105679" y="1873803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1105679" y="2438248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1105679" y="2812956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>
            <a:off x="1105679" y="335235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1105679" y="3849359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/>
          <p:nvPr/>
        </p:nvCxnSpPr>
        <p:spPr>
          <a:xfrm>
            <a:off x="1082709" y="4349539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1105679" y="484654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>
            <a:off x="1082709" y="5337317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1105679" y="575236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>
            <a:off x="106147" y="5655484"/>
            <a:ext cx="6378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smtClean="0">
                <a:latin typeface="Times"/>
                <a:cs typeface="Times"/>
              </a:rPr>
              <a:t>Simple</a:t>
            </a:r>
            <a:endParaRPr lang="en-GB" sz="1200"/>
          </a:p>
        </p:txBody>
      </p:sp>
      <p:sp>
        <p:nvSpPr>
          <p:cNvPr id="60" name="Rettangolo 59"/>
          <p:cNvSpPr/>
          <p:nvPr/>
        </p:nvSpPr>
        <p:spPr>
          <a:xfrm>
            <a:off x="-30584" y="1181122"/>
            <a:ext cx="7745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smtClean="0">
                <a:latin typeface="Times New Roman"/>
                <a:cs typeface="Times New Roman"/>
              </a:rPr>
              <a:t>Complex</a:t>
            </a:r>
            <a:endParaRPr lang="en-GB" sz="1200"/>
          </a:p>
        </p:txBody>
      </p:sp>
      <p:sp>
        <p:nvSpPr>
          <p:cNvPr id="61" name="Rettangolo 60"/>
          <p:cNvSpPr/>
          <p:nvPr/>
        </p:nvSpPr>
        <p:spPr>
          <a:xfrm>
            <a:off x="6951758" y="522346"/>
            <a:ext cx="10709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smtClean="0">
                <a:latin typeface="Times"/>
                <a:cs typeface="Times"/>
              </a:rPr>
              <a:t>Ill-structured</a:t>
            </a:r>
            <a:endParaRPr lang="en-GB" sz="1200" b="1">
              <a:latin typeface="Times"/>
              <a:cs typeface="Times"/>
            </a:endParaRPr>
          </a:p>
        </p:txBody>
      </p:sp>
      <p:sp>
        <p:nvSpPr>
          <p:cNvPr id="62" name="Rettangolo 61"/>
          <p:cNvSpPr/>
          <p:nvPr/>
        </p:nvSpPr>
        <p:spPr>
          <a:xfrm>
            <a:off x="1082709" y="525663"/>
            <a:ext cx="12248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smtClean="0">
                <a:latin typeface="Times"/>
                <a:cs typeface="Times"/>
              </a:rPr>
              <a:t>Well-structured</a:t>
            </a:r>
            <a:endParaRPr lang="en-GB" sz="1200" b="1">
              <a:latin typeface="Times"/>
              <a:cs typeface="Times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2516377" y="4654449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smtClean="0">
                <a:latin typeface="Times"/>
                <a:cs typeface="Times"/>
              </a:rPr>
              <a:t>I</a:t>
            </a:r>
            <a:endParaRPr lang="en-GB" sz="1200" b="1">
              <a:latin typeface="Times"/>
              <a:cs typeface="Times"/>
            </a:endParaRPr>
          </a:p>
        </p:txBody>
      </p:sp>
      <p:sp>
        <p:nvSpPr>
          <p:cNvPr id="64" name="Ovale 63"/>
          <p:cNvSpPr/>
          <p:nvPr/>
        </p:nvSpPr>
        <p:spPr>
          <a:xfrm>
            <a:off x="5912451" y="4654449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smtClean="0">
                <a:latin typeface="Times"/>
                <a:cs typeface="Times"/>
              </a:rPr>
              <a:t>II</a:t>
            </a:r>
            <a:endParaRPr lang="en-GB" sz="1200" b="1">
              <a:latin typeface="Times"/>
              <a:cs typeface="Times"/>
            </a:endParaRPr>
          </a:p>
        </p:txBody>
      </p:sp>
      <p:sp>
        <p:nvSpPr>
          <p:cNvPr id="65" name="Ovale 64"/>
          <p:cNvSpPr/>
          <p:nvPr/>
        </p:nvSpPr>
        <p:spPr>
          <a:xfrm>
            <a:off x="2516377" y="2244565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smtClean="0">
                <a:latin typeface="Times"/>
                <a:cs typeface="Times"/>
              </a:rPr>
              <a:t>III</a:t>
            </a:r>
            <a:endParaRPr lang="en-GB" sz="1200" b="1">
              <a:latin typeface="Times"/>
              <a:cs typeface="Times"/>
            </a:endParaRPr>
          </a:p>
        </p:txBody>
      </p:sp>
      <p:sp>
        <p:nvSpPr>
          <p:cNvPr id="66" name="Ovale 65"/>
          <p:cNvSpPr/>
          <p:nvPr/>
        </p:nvSpPr>
        <p:spPr>
          <a:xfrm>
            <a:off x="5914040" y="2246153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smtClean="0">
                <a:latin typeface="Times"/>
                <a:cs typeface="Times"/>
              </a:rPr>
              <a:t>IV</a:t>
            </a:r>
            <a:endParaRPr lang="en-GB" sz="1200" b="1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76200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Brief Questionnaire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24000" y="1371600"/>
          <a:ext cx="63246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100"/>
                <a:gridCol w="1054100"/>
                <a:gridCol w="1054100"/>
                <a:gridCol w="1054100"/>
                <a:gridCol w="1054100"/>
                <a:gridCol w="1054100"/>
              </a:tblGrid>
              <a:tr h="477708">
                <a:tc gridSpan="6">
                  <a:txBody>
                    <a:bodyPr/>
                    <a:lstStyle/>
                    <a:p>
                      <a:pPr algn="ctr"/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How do you rate the usefulness of the following elements for your learning?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Very Low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Low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High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Very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High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Definition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Wisdom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smtClean="0">
                          <a:latin typeface="Times"/>
                          <a:cs typeface="Times"/>
                        </a:rPr>
                        <a:t>Fun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smtClean="0">
                          <a:latin typeface="Times"/>
                          <a:cs typeface="Times"/>
                        </a:rPr>
                        <a:t>Poetry</a:t>
                      </a:r>
                    </a:p>
                    <a:p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300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Assessment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Instrument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524000" y="5029200"/>
          <a:ext cx="63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What other elements would you like to see in the micro-module?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12954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smtClean="0">
                <a:solidFill>
                  <a:srgbClr val="800000"/>
                </a:solidFill>
                <a:latin typeface="Times"/>
                <a:cs typeface="Times"/>
              </a:rPr>
              <a:t>Acknowledgements</a:t>
            </a:r>
            <a:endParaRPr lang="en-GB" sz="2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03831" y="2586780"/>
            <a:ext cx="514964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b="1" smtClean="0">
                <a:latin typeface="Times"/>
                <a:cs typeface="Times"/>
              </a:rPr>
              <a:t>Developed by  </a:t>
            </a:r>
          </a:p>
          <a:p>
            <a:r>
              <a:rPr lang="en-GB" sz="1500" smtClean="0">
                <a:latin typeface="Times"/>
                <a:cs typeface="Times"/>
              </a:rPr>
              <a:t>Alfonso Molina</a:t>
            </a:r>
          </a:p>
          <a:p>
            <a:endParaRPr lang="en-GB" sz="1500" smtClean="0">
              <a:latin typeface="Times"/>
              <a:cs typeface="Times"/>
            </a:endParaRPr>
          </a:p>
          <a:p>
            <a:r>
              <a:rPr lang="en-GB" sz="1500" b="1" smtClean="0">
                <a:latin typeface="Times"/>
                <a:cs typeface="Times"/>
              </a:rPr>
              <a:t>Sources</a:t>
            </a:r>
          </a:p>
          <a:p>
            <a:r>
              <a:rPr lang="en-GB" sz="1500" smtClean="0">
                <a:latin typeface="Times"/>
                <a:cs typeface="Times"/>
              </a:rPr>
              <a:t>Various works by David Jonassen</a:t>
            </a:r>
          </a:p>
          <a:p>
            <a:r>
              <a:rPr lang="en-GB" sz="1500" smtClean="0">
                <a:latin typeface="Times"/>
                <a:cs typeface="Times"/>
              </a:rPr>
              <a:t>Various Quotation Websites</a:t>
            </a:r>
          </a:p>
          <a:p>
            <a:r>
              <a:rPr lang="en-GB" sz="1500" smtClean="0">
                <a:latin typeface="Times"/>
                <a:cs typeface="Times"/>
              </a:rPr>
              <a:t>Various Poetry Websites</a:t>
            </a:r>
          </a:p>
          <a:p>
            <a:r>
              <a:rPr lang="en-GB" sz="1500" smtClean="0">
                <a:latin typeface="Times"/>
                <a:cs typeface="Times"/>
              </a:rPr>
              <a:t>Various websites with images relating to the concept of Problem</a:t>
            </a:r>
            <a:endParaRPr lang="en-GB" sz="15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408</Words>
  <Application>Microsoft Macintosh PowerPoint</Application>
  <PresentationFormat>Presentazione su schermo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Fondazione Mondo Digitale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Alfonso Molina</cp:lastModifiedBy>
  <cp:revision>215</cp:revision>
  <dcterms:created xsi:type="dcterms:W3CDTF">2013-03-25T14:23:33Z</dcterms:created>
  <dcterms:modified xsi:type="dcterms:W3CDTF">2013-03-25T14:43:35Z</dcterms:modified>
</cp:coreProperties>
</file>