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387" r:id="rId3"/>
    <p:sldId id="381" r:id="rId4"/>
    <p:sldId id="382" r:id="rId5"/>
    <p:sldId id="383" r:id="rId6"/>
    <p:sldId id="384" r:id="rId7"/>
    <p:sldId id="385" r:id="rId8"/>
    <p:sldId id="386" r:id="rId9"/>
    <p:sldId id="260" r:id="rId10"/>
  </p:sldIdLst>
  <p:sldSz cx="9144000" cy="6858000" type="screen4x3"/>
  <p:notesSz cx="6858000" cy="9144000"/>
  <p:custDataLst>
    <p:tags r:id="rId12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09407"/>
    <a:srgbClr val="4FD71F"/>
    <a:srgbClr val="08E14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50E3CB-FE18-CC44-A1A4-E3BF0354C515}" type="slidenum">
              <a:rPr lang="it-IT" smtClean="0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7</a:t>
            </a:fld>
            <a:endParaRPr lang="it-IT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26/03/2013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214438" y="785813"/>
            <a:ext cx="7429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428625" y="6143625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7" name="CasellaDiTesto 10"/>
          <p:cNvSpPr txBox="1">
            <a:spLocks noChangeArrowheads="1"/>
          </p:cNvSpPr>
          <p:nvPr/>
        </p:nvSpPr>
        <p:spPr bwMode="auto">
          <a:xfrm>
            <a:off x="914400" y="1752600"/>
            <a:ext cx="4953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2900" b="1" u="none" dirty="0" smtClean="0">
                <a:solidFill>
                  <a:srgbClr val="A20D00"/>
                </a:solidFill>
                <a:latin typeface="Times" charset="0"/>
                <a:ea typeface="Times" charset="0"/>
                <a:cs typeface="Times" charset="0"/>
              </a:rPr>
              <a:t>Innovazione Sociale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38200" y="4419600"/>
            <a:ext cx="41005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Times"/>
                <a:cs typeface="Times"/>
              </a:rPr>
              <a:t>Alfonso </a:t>
            </a:r>
            <a:r>
              <a:rPr lang="it-IT" b="1" dirty="0" err="1" smtClean="0">
                <a:latin typeface="Times"/>
                <a:cs typeface="Times"/>
              </a:rPr>
              <a:t>Molina</a:t>
            </a:r>
            <a:endParaRPr lang="it-IT" b="1" dirty="0" smtClean="0">
              <a:latin typeface="Times"/>
              <a:cs typeface="Times"/>
            </a:endParaRPr>
          </a:p>
          <a:p>
            <a:r>
              <a:rPr lang="it-IT" sz="1200" dirty="0" smtClean="0">
                <a:latin typeface="Times"/>
                <a:cs typeface="Times"/>
              </a:rPr>
              <a:t>Direttore Scientifico, Fondazione Mondo Digitale</a:t>
            </a:r>
          </a:p>
          <a:p>
            <a:r>
              <a:rPr lang="it-IT" sz="1200" dirty="0" smtClean="0">
                <a:latin typeface="Times"/>
                <a:cs typeface="Times"/>
              </a:rPr>
              <a:t>Professor </a:t>
            </a:r>
            <a:r>
              <a:rPr lang="it-IT" sz="1200" dirty="0" err="1" smtClean="0">
                <a:latin typeface="Times"/>
                <a:cs typeface="Times"/>
              </a:rPr>
              <a:t>ofTechnologyStrategy</a:t>
            </a:r>
            <a:r>
              <a:rPr lang="it-IT" sz="1200" dirty="0" smtClean="0">
                <a:latin typeface="Times"/>
                <a:cs typeface="Times"/>
              </a:rPr>
              <a:t>, The </a:t>
            </a:r>
            <a:r>
              <a:rPr lang="it-IT" sz="1200" dirty="0" err="1" smtClean="0">
                <a:latin typeface="Times"/>
                <a:cs typeface="Times"/>
              </a:rPr>
              <a:t>Universityof</a:t>
            </a:r>
            <a:r>
              <a:rPr lang="it-IT" sz="1200" dirty="0" smtClean="0">
                <a:latin typeface="Times"/>
                <a:cs typeface="Times"/>
              </a:rPr>
              <a:t> Edinburgh</a:t>
            </a:r>
            <a:endParaRPr lang="it-IT" sz="1200" dirty="0">
              <a:latin typeface="Times"/>
              <a:cs typeface="Times"/>
            </a:endParaRPr>
          </a:p>
        </p:txBody>
      </p:sp>
      <p:pic>
        <p:nvPicPr>
          <p:cNvPr id="7" name="Immagine 6" descr="GIBcol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057400"/>
            <a:ext cx="2359102" cy="2590800"/>
          </a:xfrm>
          <a:prstGeom prst="rect">
            <a:avLst/>
          </a:prstGeom>
        </p:spPr>
      </p:pic>
    </p:spTree>
  </p:cSld>
  <p:clrMapOvr>
    <a:masterClrMapping/>
  </p:clrMapOvr>
  <p:transition spd="med" advClick="0" advTm="1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1905000" y="685800"/>
            <a:ext cx="5181600" cy="685800"/>
          </a:xfrm>
        </p:spPr>
        <p:txBody>
          <a:bodyPr/>
          <a:lstStyle/>
          <a:p>
            <a:r>
              <a:rPr lang="it-IT" sz="3100" b="1" dirty="0" smtClean="0">
                <a:solidFill>
                  <a:srgbClr val="953735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Innovazione Sociale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66800" y="1828800"/>
            <a:ext cx="671281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00" dirty="0" smtClean="0">
                <a:latin typeface="Times"/>
                <a:cs typeface="Times"/>
              </a:rPr>
              <a:t>L’Innovazione sociale comprende nuove strategie, concetti, idee e organizzazioni che soddisfano </a:t>
            </a:r>
            <a:r>
              <a:rPr lang="it-IT" sz="2100" dirty="0" smtClean="0">
                <a:latin typeface="Times"/>
                <a:cs typeface="Times"/>
              </a:rPr>
              <a:t>bisogni sociali di tutti i tipi - dalle </a:t>
            </a:r>
            <a:r>
              <a:rPr lang="it-IT" sz="2100" dirty="0" smtClean="0">
                <a:latin typeface="Times"/>
                <a:cs typeface="Times"/>
              </a:rPr>
              <a:t>condizioni di lavoro </a:t>
            </a:r>
            <a:r>
              <a:rPr lang="it-IT" sz="2100" dirty="0" smtClean="0">
                <a:latin typeface="Times"/>
                <a:cs typeface="Times"/>
              </a:rPr>
              <a:t>all’educazione </a:t>
            </a:r>
            <a:r>
              <a:rPr lang="it-IT" sz="2100" dirty="0" smtClean="0">
                <a:latin typeface="Times"/>
                <a:cs typeface="Times"/>
              </a:rPr>
              <a:t>allo sviluppo della </a:t>
            </a:r>
            <a:r>
              <a:rPr lang="it-IT" sz="2100" dirty="0" smtClean="0">
                <a:latin typeface="Times"/>
                <a:cs typeface="Times"/>
              </a:rPr>
              <a:t>comunità, alla </a:t>
            </a:r>
            <a:r>
              <a:rPr lang="it-IT" sz="2100" dirty="0" smtClean="0">
                <a:latin typeface="Times"/>
                <a:cs typeface="Times"/>
              </a:rPr>
              <a:t>salute – e </a:t>
            </a:r>
            <a:r>
              <a:rPr lang="it-IT" sz="2100" dirty="0" smtClean="0">
                <a:latin typeface="Times"/>
                <a:cs typeface="Times"/>
              </a:rPr>
              <a:t>ciò </a:t>
            </a:r>
            <a:r>
              <a:rPr lang="it-IT" sz="2100" dirty="0" smtClean="0">
                <a:latin typeface="Times"/>
                <a:cs typeface="Times"/>
              </a:rPr>
              <a:t>rinforza </a:t>
            </a:r>
            <a:r>
              <a:rPr lang="it-IT" sz="2100" dirty="0" smtClean="0">
                <a:latin typeface="Times"/>
                <a:cs typeface="Times"/>
              </a:rPr>
              <a:t>ed espande la società civile (</a:t>
            </a:r>
            <a:r>
              <a:rPr lang="it-IT" sz="2100" dirty="0" err="1" smtClean="0">
                <a:latin typeface="Times"/>
                <a:cs typeface="Times"/>
              </a:rPr>
              <a:t>Wikipedia</a:t>
            </a:r>
            <a:r>
              <a:rPr lang="it-IT" sz="2100" dirty="0" smtClean="0">
                <a:latin typeface="Times"/>
                <a:cs typeface="Times"/>
              </a:rPr>
              <a:t>) </a:t>
            </a:r>
          </a:p>
          <a:p>
            <a:pPr algn="just"/>
            <a:endParaRPr lang="it-IT" sz="2100" dirty="0" smtClean="0">
              <a:latin typeface="Times"/>
              <a:cs typeface="Times"/>
            </a:endParaRPr>
          </a:p>
          <a:p>
            <a:pPr algn="just"/>
            <a:r>
              <a:rPr lang="it-IT" sz="2100" dirty="0" smtClean="0">
                <a:latin typeface="Times"/>
                <a:cs typeface="Times"/>
              </a:rPr>
              <a:t>Social </a:t>
            </a:r>
            <a:r>
              <a:rPr lang="it-IT" sz="2100" dirty="0" err="1" smtClean="0">
                <a:latin typeface="Times"/>
                <a:cs typeface="Times"/>
              </a:rPr>
              <a:t>innovation</a:t>
            </a:r>
            <a:r>
              <a:rPr lang="it-IT" sz="2100" dirty="0" smtClean="0">
                <a:latin typeface="Times"/>
                <a:cs typeface="Times"/>
              </a:rPr>
              <a:t> </a:t>
            </a:r>
            <a:r>
              <a:rPr lang="it-IT" sz="2100" dirty="0" err="1" smtClean="0">
                <a:latin typeface="Times"/>
                <a:cs typeface="Times"/>
              </a:rPr>
              <a:t>refers</a:t>
            </a:r>
            <a:r>
              <a:rPr lang="it-IT" sz="2100" dirty="0" smtClean="0">
                <a:latin typeface="Times"/>
                <a:cs typeface="Times"/>
              </a:rPr>
              <a:t> </a:t>
            </a:r>
            <a:r>
              <a:rPr lang="it-IT" sz="2100" dirty="0" err="1" smtClean="0">
                <a:latin typeface="Times"/>
                <a:cs typeface="Times"/>
              </a:rPr>
              <a:t>to</a:t>
            </a:r>
            <a:r>
              <a:rPr lang="it-IT" sz="2100" dirty="0" smtClean="0">
                <a:latin typeface="Times"/>
                <a:cs typeface="Times"/>
              </a:rPr>
              <a:t> </a:t>
            </a:r>
            <a:r>
              <a:rPr lang="it-IT" sz="2100" dirty="0" err="1" smtClean="0">
                <a:latin typeface="Times"/>
                <a:cs typeface="Times"/>
              </a:rPr>
              <a:t>new</a:t>
            </a:r>
            <a:r>
              <a:rPr lang="it-IT" sz="2100" dirty="0" smtClean="0">
                <a:latin typeface="Times"/>
                <a:cs typeface="Times"/>
              </a:rPr>
              <a:t> </a:t>
            </a:r>
            <a:r>
              <a:rPr lang="it-IT" sz="2100" dirty="0" err="1" smtClean="0">
                <a:latin typeface="Times"/>
                <a:cs typeface="Times"/>
              </a:rPr>
              <a:t>strategies</a:t>
            </a:r>
            <a:r>
              <a:rPr lang="it-IT" sz="2100" dirty="0" smtClean="0">
                <a:latin typeface="Times"/>
                <a:cs typeface="Times"/>
              </a:rPr>
              <a:t>, </a:t>
            </a:r>
            <a:r>
              <a:rPr lang="it-IT" sz="2100" dirty="0" err="1" smtClean="0">
                <a:latin typeface="Times"/>
                <a:cs typeface="Times"/>
              </a:rPr>
              <a:t>concepts</a:t>
            </a:r>
            <a:r>
              <a:rPr lang="it-IT" sz="2100" dirty="0" smtClean="0">
                <a:latin typeface="Times"/>
                <a:cs typeface="Times"/>
              </a:rPr>
              <a:t>, </a:t>
            </a:r>
            <a:r>
              <a:rPr lang="it-IT" sz="2100" dirty="0" err="1" smtClean="0">
                <a:latin typeface="Times"/>
                <a:cs typeface="Times"/>
              </a:rPr>
              <a:t>ideas</a:t>
            </a:r>
            <a:r>
              <a:rPr lang="it-IT" sz="2100" dirty="0" smtClean="0">
                <a:latin typeface="Times"/>
                <a:cs typeface="Times"/>
              </a:rPr>
              <a:t> and </a:t>
            </a:r>
            <a:r>
              <a:rPr lang="it-IT" sz="2100" dirty="0" err="1" smtClean="0">
                <a:latin typeface="Times"/>
                <a:cs typeface="Times"/>
              </a:rPr>
              <a:t>organizations</a:t>
            </a:r>
            <a:r>
              <a:rPr lang="it-IT" sz="2100" dirty="0" smtClean="0">
                <a:latin typeface="Times"/>
                <a:cs typeface="Times"/>
              </a:rPr>
              <a:t> </a:t>
            </a:r>
            <a:r>
              <a:rPr lang="it-IT" sz="2100" dirty="0" err="1" smtClean="0">
                <a:latin typeface="Times"/>
                <a:cs typeface="Times"/>
              </a:rPr>
              <a:t>that</a:t>
            </a:r>
            <a:r>
              <a:rPr lang="it-IT" sz="2100" dirty="0" smtClean="0">
                <a:latin typeface="Times"/>
                <a:cs typeface="Times"/>
              </a:rPr>
              <a:t> </a:t>
            </a:r>
            <a:r>
              <a:rPr lang="it-IT" sz="2100" dirty="0" smtClean="0">
                <a:latin typeface="Times"/>
                <a:cs typeface="Times"/>
              </a:rPr>
              <a:t>meet social needs of all kinds — from working conditions and education to community development and health — and that extend and strengthen civil society. (</a:t>
            </a:r>
            <a:r>
              <a:rPr lang="it-IT" sz="2100" dirty="0" err="1" smtClean="0">
                <a:latin typeface="Times"/>
                <a:cs typeface="Times"/>
              </a:rPr>
              <a:t>Wikipedia</a:t>
            </a:r>
            <a:r>
              <a:rPr lang="it-IT" sz="2100" dirty="0" smtClean="0">
                <a:latin typeface="Times"/>
                <a:cs typeface="Times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Inclusive Knoledge_grafico_ITA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1600200" y="609600"/>
            <a:ext cx="63150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A20D00"/>
                </a:solidFill>
                <a:latin typeface="Times" pitchFamily="-84" charset="0"/>
              </a:rPr>
              <a:t>Innovazione Sociale – Chi sono i beneficiari?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1042988" y="5445125"/>
            <a:ext cx="7620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300" b="1">
                <a:solidFill>
                  <a:srgbClr val="A20D00"/>
                </a:solidFill>
                <a:latin typeface="Times" pitchFamily="-84" charset="0"/>
              </a:rPr>
              <a:t>INCLUSIONE è una parola chiave nell’innovazione sociale </a:t>
            </a:r>
            <a:endParaRPr lang="en-US" sz="2300" b="1">
              <a:solidFill>
                <a:srgbClr val="A20D00"/>
              </a:solidFill>
              <a:latin typeface="Times" pitchFamily="-84" charset="0"/>
            </a:endParaRP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3657600" y="1676400"/>
            <a:ext cx="511175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100" dirty="0">
                <a:latin typeface="Times" pitchFamily="-84" charset="0"/>
                <a:ea typeface="Times" pitchFamily="-84" charset="0"/>
                <a:cs typeface="Times" pitchFamily="-84" charset="0"/>
              </a:rPr>
              <a:t>I beneficiari dell’Innovazione Sociale sono o l’intera società, come nel caso dell’educazione pubblica, o i settori più svantaggiati della popolazione, come i poveri, i disabili, i disoccupati, i rifugiati, etc.</a:t>
            </a:r>
          </a:p>
          <a:p>
            <a:endParaRPr lang="it-IT" sz="2100" dirty="0">
              <a:latin typeface="Times" pitchFamily="-84" charset="0"/>
              <a:ea typeface="Times" pitchFamily="-84" charset="0"/>
              <a:cs typeface="Times" pitchFamily="-84" charset="0"/>
            </a:endParaRPr>
          </a:p>
          <a:p>
            <a:r>
              <a:rPr lang="it-IT" sz="2100" dirty="0">
                <a:latin typeface="Times" pitchFamily="-84" charset="0"/>
                <a:ea typeface="Times" pitchFamily="-84" charset="0"/>
                <a:cs typeface="Times" pitchFamily="-84" charset="0"/>
              </a:rPr>
              <a:t>In altre parole, non è un’innovazione commerciale a beneficio esclusivo degli individui e gruppi più privilegiati nella società</a:t>
            </a:r>
            <a:r>
              <a:rPr lang="it-IT" sz="2100" dirty="0" smtClean="0">
                <a:latin typeface="Times" pitchFamily="-84" charset="0"/>
                <a:ea typeface="Times" pitchFamily="-84" charset="0"/>
                <a:cs typeface="Times" pitchFamily="-8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Inclusive Knoledge_grafico_ITA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133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1981200" y="838200"/>
            <a:ext cx="52752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A20D00"/>
                </a:solidFill>
                <a:latin typeface="Times" pitchFamily="-84" charset="0"/>
              </a:rPr>
              <a:t>Innovazione Sociale – Che Si Innova?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Inclusive Knoledge_grafico_ITA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764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762000" y="457200"/>
            <a:ext cx="8382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00" b="1">
                <a:solidFill>
                  <a:srgbClr val="A20D00"/>
                </a:solidFill>
                <a:latin typeface="Times" pitchFamily="-84" charset="0"/>
              </a:rPr>
              <a:t>Innovazione Sociale – Che Tipo di Problemi si Affrontano?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Inclusive Knoledge_grafico_ITA_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6477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Oval 6"/>
          <p:cNvSpPr>
            <a:spLocks noChangeArrowheads="1"/>
          </p:cNvSpPr>
          <p:nvPr/>
        </p:nvSpPr>
        <p:spPr bwMode="auto">
          <a:xfrm>
            <a:off x="6324600" y="3429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96" name="Oval 7"/>
          <p:cNvSpPr>
            <a:spLocks noChangeArrowheads="1"/>
          </p:cNvSpPr>
          <p:nvPr/>
        </p:nvSpPr>
        <p:spPr bwMode="auto">
          <a:xfrm>
            <a:off x="6553200" y="3429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97" name="Oval 8"/>
          <p:cNvSpPr>
            <a:spLocks noChangeArrowheads="1"/>
          </p:cNvSpPr>
          <p:nvPr/>
        </p:nvSpPr>
        <p:spPr bwMode="auto">
          <a:xfrm>
            <a:off x="6781800" y="3429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7239000" y="1905000"/>
            <a:ext cx="152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" pitchFamily="-84" charset="0"/>
              </a:rPr>
              <a:t>Organizzazione del settore orientato al profitto</a:t>
            </a:r>
            <a:endParaRPr lang="en-US"/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838200" y="243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" pitchFamily="-84" charset="0"/>
              </a:rPr>
              <a:t>Organizzazione del settore sociale</a:t>
            </a:r>
            <a:endParaRPr lang="en-US"/>
          </a:p>
        </p:txBody>
      </p:sp>
      <p:sp>
        <p:nvSpPr>
          <p:cNvPr id="33800" name="Oval 11"/>
          <p:cNvSpPr>
            <a:spLocks noChangeArrowheads="1"/>
          </p:cNvSpPr>
          <p:nvPr/>
        </p:nvSpPr>
        <p:spPr bwMode="auto">
          <a:xfrm>
            <a:off x="2743200" y="34290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1" name="Oval 12"/>
          <p:cNvSpPr>
            <a:spLocks noChangeArrowheads="1"/>
          </p:cNvSpPr>
          <p:nvPr/>
        </p:nvSpPr>
        <p:spPr bwMode="auto">
          <a:xfrm>
            <a:off x="2971800" y="34290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2" name="Oval 13"/>
          <p:cNvSpPr>
            <a:spLocks noChangeArrowheads="1"/>
          </p:cNvSpPr>
          <p:nvPr/>
        </p:nvSpPr>
        <p:spPr bwMode="auto">
          <a:xfrm>
            <a:off x="3200400" y="34290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3" name="Rectangle 14"/>
          <p:cNvSpPr>
            <a:spLocks noChangeArrowheads="1"/>
          </p:cNvSpPr>
          <p:nvPr/>
        </p:nvSpPr>
        <p:spPr bwMode="auto">
          <a:xfrm>
            <a:off x="5354638" y="457200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latin typeface="Times" pitchFamily="-84" charset="0"/>
              </a:rPr>
              <a:t>Organizzazione del</a:t>
            </a:r>
          </a:p>
          <a:p>
            <a:pPr algn="ctr"/>
            <a:r>
              <a:rPr lang="en-US" sz="1200" b="1">
                <a:latin typeface="Times" pitchFamily="-84" charset="0"/>
              </a:rPr>
              <a:t> settore pubblico</a:t>
            </a:r>
          </a:p>
        </p:txBody>
      </p:sp>
      <p:sp>
        <p:nvSpPr>
          <p:cNvPr id="33804" name="Oval 15"/>
          <p:cNvSpPr>
            <a:spLocks noChangeArrowheads="1"/>
          </p:cNvSpPr>
          <p:nvPr/>
        </p:nvSpPr>
        <p:spPr bwMode="auto">
          <a:xfrm>
            <a:off x="4724400" y="18288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5" name="Oval 16"/>
          <p:cNvSpPr>
            <a:spLocks noChangeArrowheads="1"/>
          </p:cNvSpPr>
          <p:nvPr/>
        </p:nvSpPr>
        <p:spPr bwMode="auto">
          <a:xfrm>
            <a:off x="4724400" y="16002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6" name="Oval 17"/>
          <p:cNvSpPr>
            <a:spLocks noChangeArrowheads="1"/>
          </p:cNvSpPr>
          <p:nvPr/>
        </p:nvSpPr>
        <p:spPr bwMode="auto">
          <a:xfrm>
            <a:off x="4724400" y="13716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7" name="Oval 18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8" name="Oval 19"/>
          <p:cNvSpPr>
            <a:spLocks noChangeArrowheads="1"/>
          </p:cNvSpPr>
          <p:nvPr/>
        </p:nvSpPr>
        <p:spPr bwMode="auto">
          <a:xfrm>
            <a:off x="4724400" y="52578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9" name="Oval 20"/>
          <p:cNvSpPr>
            <a:spLocks noChangeArrowheads="1"/>
          </p:cNvSpPr>
          <p:nvPr/>
        </p:nvSpPr>
        <p:spPr bwMode="auto">
          <a:xfrm>
            <a:off x="4724400" y="50292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5486400" y="6172200"/>
            <a:ext cx="149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84" charset="0"/>
              </a:rPr>
              <a:t>Organizzazione del</a:t>
            </a:r>
          </a:p>
          <a:p>
            <a:r>
              <a:rPr lang="en-US" sz="1200" b="1">
                <a:latin typeface="Times" pitchFamily="-84" charset="0"/>
              </a:rPr>
              <a:t> settore comunitario</a:t>
            </a:r>
          </a:p>
        </p:txBody>
      </p:sp>
      <p:sp>
        <p:nvSpPr>
          <p:cNvPr id="33811" name="Oval 22"/>
          <p:cNvSpPr>
            <a:spLocks noChangeArrowheads="1"/>
          </p:cNvSpPr>
          <p:nvPr/>
        </p:nvSpPr>
        <p:spPr bwMode="auto">
          <a:xfrm>
            <a:off x="5638800" y="9144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2" name="Oval 23"/>
          <p:cNvSpPr>
            <a:spLocks noChangeArrowheads="1"/>
          </p:cNvSpPr>
          <p:nvPr/>
        </p:nvSpPr>
        <p:spPr bwMode="auto">
          <a:xfrm>
            <a:off x="6019800" y="10668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3" name="Oval 24"/>
          <p:cNvSpPr>
            <a:spLocks noChangeArrowheads="1"/>
          </p:cNvSpPr>
          <p:nvPr/>
        </p:nvSpPr>
        <p:spPr bwMode="auto">
          <a:xfrm>
            <a:off x="3962400" y="8382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4" name="Oval 25"/>
          <p:cNvSpPr>
            <a:spLocks noChangeArrowheads="1"/>
          </p:cNvSpPr>
          <p:nvPr/>
        </p:nvSpPr>
        <p:spPr bwMode="auto">
          <a:xfrm>
            <a:off x="6324600" y="12192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5" name="Oval 26"/>
          <p:cNvSpPr>
            <a:spLocks noChangeArrowheads="1"/>
          </p:cNvSpPr>
          <p:nvPr/>
        </p:nvSpPr>
        <p:spPr bwMode="auto">
          <a:xfrm>
            <a:off x="3200400" y="12954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6" name="Oval 27"/>
          <p:cNvSpPr>
            <a:spLocks noChangeArrowheads="1"/>
          </p:cNvSpPr>
          <p:nvPr/>
        </p:nvSpPr>
        <p:spPr bwMode="auto">
          <a:xfrm>
            <a:off x="3505200" y="10668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7" name="Oval 28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8" name="Oval 29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9" name="Oval 30"/>
          <p:cNvSpPr>
            <a:spLocks noChangeArrowheads="1"/>
          </p:cNvSpPr>
          <p:nvPr/>
        </p:nvSpPr>
        <p:spPr bwMode="auto">
          <a:xfrm>
            <a:off x="7315200" y="4267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20" name="Oval 31"/>
          <p:cNvSpPr>
            <a:spLocks noChangeArrowheads="1"/>
          </p:cNvSpPr>
          <p:nvPr/>
        </p:nvSpPr>
        <p:spPr bwMode="auto">
          <a:xfrm>
            <a:off x="6858000" y="1828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21" name="Oval 32"/>
          <p:cNvSpPr>
            <a:spLocks noChangeArrowheads="1"/>
          </p:cNvSpPr>
          <p:nvPr/>
        </p:nvSpPr>
        <p:spPr bwMode="auto">
          <a:xfrm>
            <a:off x="7086600" y="2133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22" name="Oval 33"/>
          <p:cNvSpPr>
            <a:spLocks noChangeArrowheads="1"/>
          </p:cNvSpPr>
          <p:nvPr/>
        </p:nvSpPr>
        <p:spPr bwMode="auto">
          <a:xfrm>
            <a:off x="7315200" y="2590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23" name="Oval 34"/>
          <p:cNvSpPr>
            <a:spLocks noChangeArrowheads="1"/>
          </p:cNvSpPr>
          <p:nvPr/>
        </p:nvSpPr>
        <p:spPr bwMode="auto">
          <a:xfrm>
            <a:off x="2209800" y="2590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24" name="Oval 35"/>
          <p:cNvSpPr>
            <a:spLocks noChangeArrowheads="1"/>
          </p:cNvSpPr>
          <p:nvPr/>
        </p:nvSpPr>
        <p:spPr bwMode="auto">
          <a:xfrm>
            <a:off x="2362200" y="2209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25" name="Oval 36"/>
          <p:cNvSpPr>
            <a:spLocks noChangeArrowheads="1"/>
          </p:cNvSpPr>
          <p:nvPr/>
        </p:nvSpPr>
        <p:spPr bwMode="auto">
          <a:xfrm>
            <a:off x="2590800" y="1828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26" name="Oval 3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27" name="Oval 38"/>
          <p:cNvSpPr>
            <a:spLocks noChangeArrowheads="1"/>
          </p:cNvSpPr>
          <p:nvPr/>
        </p:nvSpPr>
        <p:spPr bwMode="auto">
          <a:xfrm>
            <a:off x="2362200" y="4648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28" name="Oval 39"/>
          <p:cNvSpPr>
            <a:spLocks noChangeArrowheads="1"/>
          </p:cNvSpPr>
          <p:nvPr/>
        </p:nvSpPr>
        <p:spPr bwMode="auto">
          <a:xfrm>
            <a:off x="2590800" y="5029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29" name="Oval 40"/>
          <p:cNvSpPr>
            <a:spLocks noChangeArrowheads="1"/>
          </p:cNvSpPr>
          <p:nvPr/>
        </p:nvSpPr>
        <p:spPr bwMode="auto">
          <a:xfrm>
            <a:off x="3962400" y="60198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30" name="Oval 41"/>
          <p:cNvSpPr>
            <a:spLocks noChangeArrowheads="1"/>
          </p:cNvSpPr>
          <p:nvPr/>
        </p:nvSpPr>
        <p:spPr bwMode="auto">
          <a:xfrm>
            <a:off x="6324600" y="55626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31" name="Oval 42"/>
          <p:cNvSpPr>
            <a:spLocks noChangeArrowheads="1"/>
          </p:cNvSpPr>
          <p:nvPr/>
        </p:nvSpPr>
        <p:spPr bwMode="auto">
          <a:xfrm>
            <a:off x="5638800" y="59436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32" name="Oval 43"/>
          <p:cNvSpPr>
            <a:spLocks noChangeArrowheads="1"/>
          </p:cNvSpPr>
          <p:nvPr/>
        </p:nvSpPr>
        <p:spPr bwMode="auto">
          <a:xfrm>
            <a:off x="3200400" y="56388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33" name="Oval 44"/>
          <p:cNvSpPr>
            <a:spLocks noChangeArrowheads="1"/>
          </p:cNvSpPr>
          <p:nvPr/>
        </p:nvSpPr>
        <p:spPr bwMode="auto">
          <a:xfrm>
            <a:off x="3581400" y="58674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34" name="Oval 45"/>
          <p:cNvSpPr>
            <a:spLocks noChangeArrowheads="1"/>
          </p:cNvSpPr>
          <p:nvPr/>
        </p:nvSpPr>
        <p:spPr bwMode="auto">
          <a:xfrm>
            <a:off x="6019800" y="57912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646" name="AutoShape 46"/>
          <p:cNvSpPr>
            <a:spLocks noChangeArrowheads="1"/>
          </p:cNvSpPr>
          <p:nvPr/>
        </p:nvSpPr>
        <p:spPr bwMode="auto">
          <a:xfrm>
            <a:off x="914400" y="1524000"/>
            <a:ext cx="2438400" cy="38100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chemeClr val="hlink">
                  <a:alpha val="22000"/>
                </a:schemeClr>
              </a:gs>
              <a:gs pos="100000">
                <a:schemeClr val="hlink">
                  <a:gamma/>
                  <a:tint val="64706"/>
                  <a:invGamma/>
                  <a:alpha val="50000"/>
                </a:scheme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it-IT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47" name="AutoShape 47"/>
          <p:cNvSpPr>
            <a:spLocks noChangeArrowheads="1"/>
          </p:cNvSpPr>
          <p:nvPr/>
        </p:nvSpPr>
        <p:spPr bwMode="auto">
          <a:xfrm>
            <a:off x="6324600" y="1600200"/>
            <a:ext cx="2514600" cy="38100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chemeClr val="folHlink">
                  <a:alpha val="22000"/>
                </a:schemeClr>
              </a:gs>
              <a:gs pos="100000">
                <a:schemeClr val="folHlink">
                  <a:gamma/>
                  <a:tint val="68627"/>
                  <a:invGamma/>
                  <a:alpha val="50000"/>
                </a:scheme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it-IT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3837" name="AutoShape 48"/>
          <p:cNvSpPr>
            <a:spLocks noChangeArrowheads="1"/>
          </p:cNvSpPr>
          <p:nvPr/>
        </p:nvSpPr>
        <p:spPr bwMode="auto">
          <a:xfrm>
            <a:off x="3124200" y="152400"/>
            <a:ext cx="3429000" cy="19050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B325CB">
                  <a:alpha val="21999"/>
                </a:srgbClr>
              </a:gs>
              <a:gs pos="100000">
                <a:srgbClr val="C861D9">
                  <a:alpha val="50000"/>
                </a:srgb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38" name="AutoShape 49"/>
          <p:cNvSpPr>
            <a:spLocks noChangeArrowheads="1"/>
          </p:cNvSpPr>
          <p:nvPr/>
        </p:nvSpPr>
        <p:spPr bwMode="auto">
          <a:xfrm>
            <a:off x="3124200" y="4953000"/>
            <a:ext cx="3429000" cy="17526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FFF820">
                  <a:alpha val="21999"/>
                </a:srgbClr>
              </a:gs>
              <a:gs pos="100000">
                <a:srgbClr val="FFFA5D">
                  <a:alpha val="50000"/>
                </a:srgb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39" name="Line 50"/>
          <p:cNvSpPr>
            <a:spLocks noChangeShapeType="1"/>
          </p:cNvSpPr>
          <p:nvPr/>
        </p:nvSpPr>
        <p:spPr bwMode="auto">
          <a:xfrm flipV="1">
            <a:off x="2895600" y="4495800"/>
            <a:ext cx="838200" cy="914400"/>
          </a:xfrm>
          <a:prstGeom prst="line">
            <a:avLst/>
          </a:prstGeom>
          <a:noFill/>
          <a:ln w="57150">
            <a:solidFill>
              <a:srgbClr val="BA4B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40" name="Line 51"/>
          <p:cNvSpPr>
            <a:spLocks noChangeShapeType="1"/>
          </p:cNvSpPr>
          <p:nvPr/>
        </p:nvSpPr>
        <p:spPr bwMode="auto">
          <a:xfrm flipV="1">
            <a:off x="5943600" y="1600200"/>
            <a:ext cx="838200" cy="914400"/>
          </a:xfrm>
          <a:prstGeom prst="line">
            <a:avLst/>
          </a:prstGeom>
          <a:noFill/>
          <a:ln w="57150">
            <a:solidFill>
              <a:srgbClr val="BA4B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41" name="Line 52"/>
          <p:cNvSpPr>
            <a:spLocks noChangeShapeType="1"/>
          </p:cNvSpPr>
          <p:nvPr/>
        </p:nvSpPr>
        <p:spPr bwMode="auto">
          <a:xfrm flipH="1" flipV="1">
            <a:off x="5867400" y="4572000"/>
            <a:ext cx="838200" cy="838200"/>
          </a:xfrm>
          <a:prstGeom prst="line">
            <a:avLst/>
          </a:prstGeom>
          <a:noFill/>
          <a:ln w="57150">
            <a:solidFill>
              <a:srgbClr val="BA4B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42" name="Line 53"/>
          <p:cNvSpPr>
            <a:spLocks noChangeShapeType="1"/>
          </p:cNvSpPr>
          <p:nvPr/>
        </p:nvSpPr>
        <p:spPr bwMode="auto">
          <a:xfrm>
            <a:off x="2971800" y="1600200"/>
            <a:ext cx="838200" cy="838200"/>
          </a:xfrm>
          <a:prstGeom prst="line">
            <a:avLst/>
          </a:prstGeom>
          <a:noFill/>
          <a:ln w="57150">
            <a:solidFill>
              <a:srgbClr val="BA4B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43" name="Rectangle 54"/>
          <p:cNvSpPr>
            <a:spLocks noChangeArrowheads="1"/>
          </p:cNvSpPr>
          <p:nvPr/>
        </p:nvSpPr>
        <p:spPr bwMode="auto">
          <a:xfrm>
            <a:off x="685800" y="601663"/>
            <a:ext cx="24860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A20D00"/>
                </a:solidFill>
                <a:latin typeface="Times" pitchFamily="-84" charset="0"/>
              </a:rPr>
              <a:t>Innovazione Sociale - </a:t>
            </a:r>
          </a:p>
          <a:p>
            <a:r>
              <a:rPr lang="en-US" sz="1900" b="1">
                <a:solidFill>
                  <a:srgbClr val="A20D00"/>
                </a:solidFill>
                <a:latin typeface="Times" pitchFamily="-84" charset="0"/>
              </a:rPr>
              <a:t>Chi Contribuisce?</a:t>
            </a:r>
            <a:endParaRPr lang="en-US" sz="2500" b="1">
              <a:solidFill>
                <a:srgbClr val="A20D00"/>
              </a:solidFill>
              <a:latin typeface="Times" pitchFamily="-8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Inclusive Knoledge_grafico_ITA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304800"/>
            <a:ext cx="6477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Oval 6"/>
          <p:cNvSpPr>
            <a:spLocks noChangeArrowheads="1"/>
          </p:cNvSpPr>
          <p:nvPr/>
        </p:nvSpPr>
        <p:spPr bwMode="auto">
          <a:xfrm>
            <a:off x="6057900" y="3429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20" name="Oval 7"/>
          <p:cNvSpPr>
            <a:spLocks noChangeArrowheads="1"/>
          </p:cNvSpPr>
          <p:nvPr/>
        </p:nvSpPr>
        <p:spPr bwMode="auto">
          <a:xfrm>
            <a:off x="6286500" y="3429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21" name="Oval 8"/>
          <p:cNvSpPr>
            <a:spLocks noChangeArrowheads="1"/>
          </p:cNvSpPr>
          <p:nvPr/>
        </p:nvSpPr>
        <p:spPr bwMode="auto">
          <a:xfrm>
            <a:off x="6515100" y="3429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6972300" y="1905000"/>
            <a:ext cx="152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" pitchFamily="-84" charset="0"/>
              </a:rPr>
              <a:t>Organizzazione del settore orientato al profitto</a:t>
            </a:r>
            <a:endParaRPr lang="en-US" u="sng"/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571500" y="243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" pitchFamily="-84" charset="0"/>
              </a:rPr>
              <a:t>Organizzazione del settore sociale</a:t>
            </a:r>
            <a:endParaRPr lang="en-US" u="sng"/>
          </a:p>
        </p:txBody>
      </p:sp>
      <p:sp>
        <p:nvSpPr>
          <p:cNvPr id="34824" name="Oval 11"/>
          <p:cNvSpPr>
            <a:spLocks noChangeArrowheads="1"/>
          </p:cNvSpPr>
          <p:nvPr/>
        </p:nvSpPr>
        <p:spPr bwMode="auto">
          <a:xfrm>
            <a:off x="2476500" y="34290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25" name="Oval 12"/>
          <p:cNvSpPr>
            <a:spLocks noChangeArrowheads="1"/>
          </p:cNvSpPr>
          <p:nvPr/>
        </p:nvSpPr>
        <p:spPr bwMode="auto">
          <a:xfrm>
            <a:off x="2705100" y="34290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26" name="Oval 13"/>
          <p:cNvSpPr>
            <a:spLocks noChangeArrowheads="1"/>
          </p:cNvSpPr>
          <p:nvPr/>
        </p:nvSpPr>
        <p:spPr bwMode="auto">
          <a:xfrm>
            <a:off x="2933700" y="34290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27" name="Rectangle 14"/>
          <p:cNvSpPr>
            <a:spLocks noChangeArrowheads="1"/>
          </p:cNvSpPr>
          <p:nvPr/>
        </p:nvSpPr>
        <p:spPr bwMode="auto">
          <a:xfrm>
            <a:off x="5067300" y="381000"/>
            <a:ext cx="147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latin typeface="Times" pitchFamily="-84" charset="0"/>
              </a:rPr>
              <a:t>Organizzazione del</a:t>
            </a:r>
          </a:p>
          <a:p>
            <a:pPr algn="ctr"/>
            <a:r>
              <a:rPr lang="en-US" sz="1200" b="1">
                <a:latin typeface="Times" pitchFamily="-84" charset="0"/>
              </a:rPr>
              <a:t> settore pubblico</a:t>
            </a:r>
          </a:p>
        </p:txBody>
      </p:sp>
      <p:sp>
        <p:nvSpPr>
          <p:cNvPr id="34828" name="Oval 15"/>
          <p:cNvSpPr>
            <a:spLocks noChangeArrowheads="1"/>
          </p:cNvSpPr>
          <p:nvPr/>
        </p:nvSpPr>
        <p:spPr bwMode="auto">
          <a:xfrm>
            <a:off x="4457700" y="18288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29" name="Oval 16"/>
          <p:cNvSpPr>
            <a:spLocks noChangeArrowheads="1"/>
          </p:cNvSpPr>
          <p:nvPr/>
        </p:nvSpPr>
        <p:spPr bwMode="auto">
          <a:xfrm>
            <a:off x="4457700" y="16002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30" name="Oval 17"/>
          <p:cNvSpPr>
            <a:spLocks noChangeArrowheads="1"/>
          </p:cNvSpPr>
          <p:nvPr/>
        </p:nvSpPr>
        <p:spPr bwMode="auto">
          <a:xfrm>
            <a:off x="4457700" y="13716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31" name="Oval 18"/>
          <p:cNvSpPr>
            <a:spLocks noChangeArrowheads="1"/>
          </p:cNvSpPr>
          <p:nvPr/>
        </p:nvSpPr>
        <p:spPr bwMode="auto">
          <a:xfrm>
            <a:off x="4457700" y="54864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32" name="Oval 19"/>
          <p:cNvSpPr>
            <a:spLocks noChangeArrowheads="1"/>
          </p:cNvSpPr>
          <p:nvPr/>
        </p:nvSpPr>
        <p:spPr bwMode="auto">
          <a:xfrm>
            <a:off x="4457700" y="52578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33" name="Oval 20"/>
          <p:cNvSpPr>
            <a:spLocks noChangeArrowheads="1"/>
          </p:cNvSpPr>
          <p:nvPr/>
        </p:nvSpPr>
        <p:spPr bwMode="auto">
          <a:xfrm>
            <a:off x="4457700" y="50292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34" name="Rectangle 21"/>
          <p:cNvSpPr>
            <a:spLocks noChangeArrowheads="1"/>
          </p:cNvSpPr>
          <p:nvPr/>
        </p:nvSpPr>
        <p:spPr bwMode="auto">
          <a:xfrm>
            <a:off x="5219700" y="6172200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84" charset="0"/>
              </a:rPr>
              <a:t>Organizzazione del</a:t>
            </a:r>
          </a:p>
          <a:p>
            <a:r>
              <a:rPr lang="en-US" sz="1200" b="1">
                <a:latin typeface="Times" pitchFamily="-84" charset="0"/>
              </a:rPr>
              <a:t> settore comunitario</a:t>
            </a:r>
          </a:p>
        </p:txBody>
      </p:sp>
      <p:sp>
        <p:nvSpPr>
          <p:cNvPr id="34835" name="Oval 22"/>
          <p:cNvSpPr>
            <a:spLocks noChangeArrowheads="1"/>
          </p:cNvSpPr>
          <p:nvPr/>
        </p:nvSpPr>
        <p:spPr bwMode="auto">
          <a:xfrm>
            <a:off x="5372100" y="9144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36" name="Oval 23"/>
          <p:cNvSpPr>
            <a:spLocks noChangeArrowheads="1"/>
          </p:cNvSpPr>
          <p:nvPr/>
        </p:nvSpPr>
        <p:spPr bwMode="auto">
          <a:xfrm>
            <a:off x="5753100" y="10668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37" name="Oval 24"/>
          <p:cNvSpPr>
            <a:spLocks noChangeArrowheads="1"/>
          </p:cNvSpPr>
          <p:nvPr/>
        </p:nvSpPr>
        <p:spPr bwMode="auto">
          <a:xfrm>
            <a:off x="3695700" y="8382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38" name="Oval 25"/>
          <p:cNvSpPr>
            <a:spLocks noChangeArrowheads="1"/>
          </p:cNvSpPr>
          <p:nvPr/>
        </p:nvSpPr>
        <p:spPr bwMode="auto">
          <a:xfrm>
            <a:off x="6057900" y="12192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39" name="Oval 26"/>
          <p:cNvSpPr>
            <a:spLocks noChangeArrowheads="1"/>
          </p:cNvSpPr>
          <p:nvPr/>
        </p:nvSpPr>
        <p:spPr bwMode="auto">
          <a:xfrm>
            <a:off x="2933700" y="12954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40" name="Oval 27"/>
          <p:cNvSpPr>
            <a:spLocks noChangeArrowheads="1"/>
          </p:cNvSpPr>
          <p:nvPr/>
        </p:nvSpPr>
        <p:spPr bwMode="auto">
          <a:xfrm>
            <a:off x="3238500" y="1066800"/>
            <a:ext cx="152400" cy="152400"/>
          </a:xfrm>
          <a:prstGeom prst="ellipse">
            <a:avLst/>
          </a:prstGeom>
          <a:solidFill>
            <a:srgbClr val="B325C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41" name="Oval 28"/>
          <p:cNvSpPr>
            <a:spLocks noChangeArrowheads="1"/>
          </p:cNvSpPr>
          <p:nvPr/>
        </p:nvSpPr>
        <p:spPr bwMode="auto">
          <a:xfrm>
            <a:off x="6667500" y="5029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42" name="Oval 29"/>
          <p:cNvSpPr>
            <a:spLocks noChangeArrowheads="1"/>
          </p:cNvSpPr>
          <p:nvPr/>
        </p:nvSpPr>
        <p:spPr bwMode="auto">
          <a:xfrm>
            <a:off x="6896100" y="4648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43" name="Oval 30"/>
          <p:cNvSpPr>
            <a:spLocks noChangeArrowheads="1"/>
          </p:cNvSpPr>
          <p:nvPr/>
        </p:nvSpPr>
        <p:spPr bwMode="auto">
          <a:xfrm>
            <a:off x="7048500" y="4267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44" name="Oval 31"/>
          <p:cNvSpPr>
            <a:spLocks noChangeArrowheads="1"/>
          </p:cNvSpPr>
          <p:nvPr/>
        </p:nvSpPr>
        <p:spPr bwMode="auto">
          <a:xfrm>
            <a:off x="6591300" y="1828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45" name="Oval 32"/>
          <p:cNvSpPr>
            <a:spLocks noChangeArrowheads="1"/>
          </p:cNvSpPr>
          <p:nvPr/>
        </p:nvSpPr>
        <p:spPr bwMode="auto">
          <a:xfrm>
            <a:off x="6819900" y="2133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46" name="Oval 33"/>
          <p:cNvSpPr>
            <a:spLocks noChangeArrowheads="1"/>
          </p:cNvSpPr>
          <p:nvPr/>
        </p:nvSpPr>
        <p:spPr bwMode="auto">
          <a:xfrm>
            <a:off x="7048500" y="2590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47" name="Oval 34"/>
          <p:cNvSpPr>
            <a:spLocks noChangeArrowheads="1"/>
          </p:cNvSpPr>
          <p:nvPr/>
        </p:nvSpPr>
        <p:spPr bwMode="auto">
          <a:xfrm>
            <a:off x="1943100" y="2590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48" name="Oval 35"/>
          <p:cNvSpPr>
            <a:spLocks noChangeArrowheads="1"/>
          </p:cNvSpPr>
          <p:nvPr/>
        </p:nvSpPr>
        <p:spPr bwMode="auto">
          <a:xfrm>
            <a:off x="2095500" y="2209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49" name="Oval 36"/>
          <p:cNvSpPr>
            <a:spLocks noChangeArrowheads="1"/>
          </p:cNvSpPr>
          <p:nvPr/>
        </p:nvSpPr>
        <p:spPr bwMode="auto">
          <a:xfrm>
            <a:off x="2324100" y="1828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50" name="Oval 37"/>
          <p:cNvSpPr>
            <a:spLocks noChangeArrowheads="1"/>
          </p:cNvSpPr>
          <p:nvPr/>
        </p:nvSpPr>
        <p:spPr bwMode="auto">
          <a:xfrm>
            <a:off x="1943100" y="4267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51" name="Oval 38"/>
          <p:cNvSpPr>
            <a:spLocks noChangeArrowheads="1"/>
          </p:cNvSpPr>
          <p:nvPr/>
        </p:nvSpPr>
        <p:spPr bwMode="auto">
          <a:xfrm>
            <a:off x="2095500" y="4648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52" name="Oval 39"/>
          <p:cNvSpPr>
            <a:spLocks noChangeArrowheads="1"/>
          </p:cNvSpPr>
          <p:nvPr/>
        </p:nvSpPr>
        <p:spPr bwMode="auto">
          <a:xfrm>
            <a:off x="2324100" y="5029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53" name="Oval 40"/>
          <p:cNvSpPr>
            <a:spLocks noChangeArrowheads="1"/>
          </p:cNvSpPr>
          <p:nvPr/>
        </p:nvSpPr>
        <p:spPr bwMode="auto">
          <a:xfrm>
            <a:off x="3695700" y="60198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54" name="Oval 41"/>
          <p:cNvSpPr>
            <a:spLocks noChangeArrowheads="1"/>
          </p:cNvSpPr>
          <p:nvPr/>
        </p:nvSpPr>
        <p:spPr bwMode="auto">
          <a:xfrm>
            <a:off x="6057900" y="55626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55" name="Oval 42"/>
          <p:cNvSpPr>
            <a:spLocks noChangeArrowheads="1"/>
          </p:cNvSpPr>
          <p:nvPr/>
        </p:nvSpPr>
        <p:spPr bwMode="auto">
          <a:xfrm>
            <a:off x="5372100" y="59436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56" name="Oval 43"/>
          <p:cNvSpPr>
            <a:spLocks noChangeArrowheads="1"/>
          </p:cNvSpPr>
          <p:nvPr/>
        </p:nvSpPr>
        <p:spPr bwMode="auto">
          <a:xfrm>
            <a:off x="2933700" y="56388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57" name="Oval 44"/>
          <p:cNvSpPr>
            <a:spLocks noChangeArrowheads="1"/>
          </p:cNvSpPr>
          <p:nvPr/>
        </p:nvSpPr>
        <p:spPr bwMode="auto">
          <a:xfrm>
            <a:off x="3314700" y="58674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58" name="Oval 45"/>
          <p:cNvSpPr>
            <a:spLocks noChangeArrowheads="1"/>
          </p:cNvSpPr>
          <p:nvPr/>
        </p:nvSpPr>
        <p:spPr bwMode="auto">
          <a:xfrm>
            <a:off x="5753100" y="5791200"/>
            <a:ext cx="152400" cy="152400"/>
          </a:xfrm>
          <a:prstGeom prst="ellipse">
            <a:avLst/>
          </a:prstGeom>
          <a:solidFill>
            <a:srgbClr val="FFF82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46" name="AutoShape 46"/>
          <p:cNvSpPr>
            <a:spLocks noChangeArrowheads="1"/>
          </p:cNvSpPr>
          <p:nvPr/>
        </p:nvSpPr>
        <p:spPr bwMode="auto">
          <a:xfrm>
            <a:off x="647700" y="1524000"/>
            <a:ext cx="2438400" cy="38100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chemeClr val="hlink">
                  <a:alpha val="22000"/>
                </a:schemeClr>
              </a:gs>
              <a:gs pos="100000">
                <a:schemeClr val="hlink">
                  <a:gamma/>
                  <a:tint val="64706"/>
                  <a:invGamma/>
                  <a:alpha val="50000"/>
                </a:scheme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47" name="AutoShape 47"/>
          <p:cNvSpPr>
            <a:spLocks noChangeArrowheads="1"/>
          </p:cNvSpPr>
          <p:nvPr/>
        </p:nvSpPr>
        <p:spPr bwMode="auto">
          <a:xfrm>
            <a:off x="6057900" y="1600200"/>
            <a:ext cx="2514600" cy="38100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chemeClr val="folHlink">
                  <a:alpha val="22000"/>
                </a:schemeClr>
              </a:gs>
              <a:gs pos="100000">
                <a:schemeClr val="folHlink">
                  <a:gamma/>
                  <a:tint val="68627"/>
                  <a:invGamma/>
                  <a:alpha val="50000"/>
                </a:scheme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34861" name="AutoShape 48"/>
          <p:cNvSpPr>
            <a:spLocks noChangeArrowheads="1"/>
          </p:cNvSpPr>
          <p:nvPr/>
        </p:nvSpPr>
        <p:spPr bwMode="auto">
          <a:xfrm>
            <a:off x="2857500" y="152400"/>
            <a:ext cx="3429000" cy="19050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B325CB">
                  <a:alpha val="21999"/>
                </a:srgbClr>
              </a:gs>
              <a:gs pos="100000">
                <a:srgbClr val="C861D9">
                  <a:alpha val="50000"/>
                </a:srgb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62" name="AutoShape 49"/>
          <p:cNvSpPr>
            <a:spLocks noChangeArrowheads="1"/>
          </p:cNvSpPr>
          <p:nvPr/>
        </p:nvSpPr>
        <p:spPr bwMode="auto">
          <a:xfrm>
            <a:off x="2857500" y="4953000"/>
            <a:ext cx="3429000" cy="1752600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FFF820">
                  <a:alpha val="21999"/>
                </a:srgbClr>
              </a:gs>
              <a:gs pos="100000">
                <a:srgbClr val="FFFA5D">
                  <a:alpha val="50000"/>
                </a:srgb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u="sng"/>
          </a:p>
        </p:txBody>
      </p:sp>
      <p:sp>
        <p:nvSpPr>
          <p:cNvPr id="34863" name="Text Box 54"/>
          <p:cNvSpPr txBox="1">
            <a:spLocks noChangeArrowheads="1"/>
          </p:cNvSpPr>
          <p:nvPr/>
        </p:nvSpPr>
        <p:spPr bwMode="auto">
          <a:xfrm>
            <a:off x="2933700" y="1447800"/>
            <a:ext cx="10890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" pitchFamily="-84" charset="0"/>
              </a:rPr>
              <a:t>Comuni  </a:t>
            </a:r>
            <a:endParaRPr lang="en-US" sz="1200" b="1" u="sng"/>
          </a:p>
        </p:txBody>
      </p:sp>
      <p:sp>
        <p:nvSpPr>
          <p:cNvPr id="34864" name="Rectangle 55"/>
          <p:cNvSpPr>
            <a:spLocks noChangeArrowheads="1"/>
          </p:cNvSpPr>
          <p:nvPr/>
        </p:nvSpPr>
        <p:spPr bwMode="auto">
          <a:xfrm>
            <a:off x="5219700" y="1295400"/>
            <a:ext cx="757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84" charset="0"/>
              </a:rPr>
              <a:t>Aziende </a:t>
            </a:r>
          </a:p>
          <a:p>
            <a:r>
              <a:rPr lang="en-US" sz="1200" b="1">
                <a:latin typeface="Times" pitchFamily="-84" charset="0"/>
              </a:rPr>
              <a:t>sanitarie</a:t>
            </a:r>
            <a:endParaRPr lang="en-US" sz="1100" b="1">
              <a:latin typeface="Times" pitchFamily="-84" charset="0"/>
            </a:endParaRPr>
          </a:p>
        </p:txBody>
      </p:sp>
      <p:sp>
        <p:nvSpPr>
          <p:cNvPr id="34865" name="Text Box 56"/>
          <p:cNvSpPr txBox="1">
            <a:spLocks noChangeArrowheads="1"/>
          </p:cNvSpPr>
          <p:nvPr/>
        </p:nvSpPr>
        <p:spPr bwMode="auto">
          <a:xfrm>
            <a:off x="3314700" y="5257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" pitchFamily="-84" charset="0"/>
              </a:rPr>
              <a:t>Centri di Anziani</a:t>
            </a:r>
            <a:endParaRPr lang="en-US" b="1" u="sng"/>
          </a:p>
        </p:txBody>
      </p:sp>
      <p:sp>
        <p:nvSpPr>
          <p:cNvPr id="34866" name="Text Box 57"/>
          <p:cNvSpPr txBox="1">
            <a:spLocks noChangeArrowheads="1"/>
          </p:cNvSpPr>
          <p:nvPr/>
        </p:nvSpPr>
        <p:spPr bwMode="auto">
          <a:xfrm>
            <a:off x="1943100" y="3886200"/>
            <a:ext cx="121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" pitchFamily="-84" charset="0"/>
              </a:rPr>
              <a:t>Fondazione Mondo Digitale</a:t>
            </a:r>
            <a:endParaRPr lang="en-US" sz="1100" b="1">
              <a:latin typeface="Times" pitchFamily="-84" charset="0"/>
            </a:endParaRPr>
          </a:p>
        </p:txBody>
      </p:sp>
      <p:sp>
        <p:nvSpPr>
          <p:cNvPr id="34867" name="Rectangle 58"/>
          <p:cNvSpPr>
            <a:spLocks noChangeArrowheads="1"/>
          </p:cNvSpPr>
          <p:nvPr/>
        </p:nvSpPr>
        <p:spPr bwMode="auto">
          <a:xfrm>
            <a:off x="3113088" y="1773238"/>
            <a:ext cx="615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84" charset="0"/>
              </a:rPr>
              <a:t>Scuole</a:t>
            </a:r>
            <a:endParaRPr lang="en-US" sz="1100" b="1">
              <a:latin typeface="Times" pitchFamily="-84" charset="0"/>
            </a:endParaRPr>
          </a:p>
        </p:txBody>
      </p:sp>
      <p:sp>
        <p:nvSpPr>
          <p:cNvPr id="34868" name="Rectangle 59"/>
          <p:cNvSpPr>
            <a:spLocks noChangeArrowheads="1"/>
          </p:cNvSpPr>
          <p:nvPr/>
        </p:nvSpPr>
        <p:spPr bwMode="auto">
          <a:xfrm>
            <a:off x="6034088" y="3933825"/>
            <a:ext cx="1025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84" charset="0"/>
              </a:rPr>
              <a:t>Aziende ICT</a:t>
            </a:r>
          </a:p>
          <a:p>
            <a:r>
              <a:rPr lang="en-US" sz="1200" b="1">
                <a:latin typeface="Times" pitchFamily="-84" charset="0"/>
              </a:rPr>
              <a:t>per la salute </a:t>
            </a:r>
          </a:p>
        </p:txBody>
      </p:sp>
      <p:sp>
        <p:nvSpPr>
          <p:cNvPr id="34869" name="Rectangle 60"/>
          <p:cNvSpPr>
            <a:spLocks noChangeArrowheads="1"/>
          </p:cNvSpPr>
          <p:nvPr/>
        </p:nvSpPr>
        <p:spPr bwMode="auto">
          <a:xfrm>
            <a:off x="6105525" y="2781300"/>
            <a:ext cx="1025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84" charset="0"/>
              </a:rPr>
              <a:t>Aziende ICT</a:t>
            </a:r>
            <a:endParaRPr lang="en-US" sz="1100">
              <a:latin typeface="Times" pitchFamily="-84" charset="0"/>
            </a:endParaRPr>
          </a:p>
        </p:txBody>
      </p:sp>
      <p:sp>
        <p:nvSpPr>
          <p:cNvPr id="34870" name="Oval 69"/>
          <p:cNvSpPr>
            <a:spLocks noChangeArrowheads="1"/>
          </p:cNvSpPr>
          <p:nvPr/>
        </p:nvSpPr>
        <p:spPr bwMode="auto">
          <a:xfrm>
            <a:off x="4000500" y="2971800"/>
            <a:ext cx="1143000" cy="1143000"/>
          </a:xfrm>
          <a:prstGeom prst="ellipse">
            <a:avLst/>
          </a:prstGeom>
          <a:solidFill>
            <a:srgbClr val="BA4B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500">
                <a:solidFill>
                  <a:schemeClr val="bg1"/>
                </a:solidFill>
                <a:latin typeface="Times" pitchFamily="-84" charset="0"/>
              </a:rPr>
              <a:t>Anziani </a:t>
            </a:r>
          </a:p>
          <a:p>
            <a:pPr algn="ctr"/>
            <a:r>
              <a:rPr lang="en-US" sz="1500">
                <a:solidFill>
                  <a:schemeClr val="bg1"/>
                </a:solidFill>
                <a:latin typeface="Times" pitchFamily="-84" charset="0"/>
              </a:rPr>
              <a:t>esclusi e </a:t>
            </a:r>
          </a:p>
          <a:p>
            <a:pPr algn="ctr"/>
            <a:r>
              <a:rPr lang="en-US" sz="1500">
                <a:solidFill>
                  <a:schemeClr val="bg1"/>
                </a:solidFill>
                <a:latin typeface="Times" pitchFamily="-84" charset="0"/>
              </a:rPr>
              <a:t>Studenti</a:t>
            </a:r>
            <a:endParaRPr lang="en-US" u="sng"/>
          </a:p>
        </p:txBody>
      </p:sp>
      <p:sp>
        <p:nvSpPr>
          <p:cNvPr id="34871" name="Line 71"/>
          <p:cNvSpPr>
            <a:spLocks noChangeShapeType="1"/>
          </p:cNvSpPr>
          <p:nvPr/>
        </p:nvSpPr>
        <p:spPr bwMode="auto">
          <a:xfrm>
            <a:off x="3695700" y="1676400"/>
            <a:ext cx="720725" cy="1296988"/>
          </a:xfrm>
          <a:prstGeom prst="line">
            <a:avLst/>
          </a:prstGeom>
          <a:noFill/>
          <a:ln w="28575">
            <a:solidFill>
              <a:srgbClr val="A20D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72" name="Line 72"/>
          <p:cNvSpPr>
            <a:spLocks noChangeShapeType="1"/>
          </p:cNvSpPr>
          <p:nvPr/>
        </p:nvSpPr>
        <p:spPr bwMode="auto">
          <a:xfrm>
            <a:off x="3441700" y="1989138"/>
            <a:ext cx="719138" cy="1079500"/>
          </a:xfrm>
          <a:prstGeom prst="line">
            <a:avLst/>
          </a:prstGeom>
          <a:noFill/>
          <a:ln w="28575">
            <a:solidFill>
              <a:srgbClr val="A20D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73" name="Line 73"/>
          <p:cNvSpPr>
            <a:spLocks noChangeShapeType="1"/>
          </p:cNvSpPr>
          <p:nvPr/>
        </p:nvSpPr>
        <p:spPr bwMode="auto">
          <a:xfrm flipH="1">
            <a:off x="4810125" y="1752600"/>
            <a:ext cx="561975" cy="1244600"/>
          </a:xfrm>
          <a:prstGeom prst="line">
            <a:avLst/>
          </a:prstGeom>
          <a:noFill/>
          <a:ln w="28575">
            <a:solidFill>
              <a:srgbClr val="A20D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74" name="Line 74"/>
          <p:cNvSpPr>
            <a:spLocks noChangeShapeType="1"/>
          </p:cNvSpPr>
          <p:nvPr/>
        </p:nvSpPr>
        <p:spPr bwMode="auto">
          <a:xfrm flipV="1">
            <a:off x="3009900" y="3733800"/>
            <a:ext cx="990600" cy="381000"/>
          </a:xfrm>
          <a:prstGeom prst="line">
            <a:avLst/>
          </a:prstGeom>
          <a:noFill/>
          <a:ln w="28575">
            <a:solidFill>
              <a:srgbClr val="A20D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75" name="Line 75"/>
          <p:cNvSpPr>
            <a:spLocks noChangeShapeType="1"/>
          </p:cNvSpPr>
          <p:nvPr/>
        </p:nvSpPr>
        <p:spPr bwMode="auto">
          <a:xfrm flipH="1">
            <a:off x="5143500" y="3124200"/>
            <a:ext cx="1143000" cy="304800"/>
          </a:xfrm>
          <a:prstGeom prst="line">
            <a:avLst/>
          </a:prstGeom>
          <a:noFill/>
          <a:ln w="28575">
            <a:solidFill>
              <a:srgbClr val="A20D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76" name="Line 76"/>
          <p:cNvSpPr>
            <a:spLocks noChangeShapeType="1"/>
          </p:cNvSpPr>
          <p:nvPr/>
        </p:nvSpPr>
        <p:spPr bwMode="auto">
          <a:xfrm flipH="1" flipV="1">
            <a:off x="5067300" y="3810000"/>
            <a:ext cx="966788" cy="339725"/>
          </a:xfrm>
          <a:prstGeom prst="line">
            <a:avLst/>
          </a:prstGeom>
          <a:noFill/>
          <a:ln w="28575">
            <a:solidFill>
              <a:srgbClr val="A20D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77" name="Line 77"/>
          <p:cNvSpPr>
            <a:spLocks noChangeShapeType="1"/>
          </p:cNvSpPr>
          <p:nvPr/>
        </p:nvSpPr>
        <p:spPr bwMode="auto">
          <a:xfrm flipV="1">
            <a:off x="3924300" y="4076700"/>
            <a:ext cx="452438" cy="1257300"/>
          </a:xfrm>
          <a:prstGeom prst="line">
            <a:avLst/>
          </a:prstGeom>
          <a:noFill/>
          <a:ln w="28575">
            <a:solidFill>
              <a:srgbClr val="A20D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78" name="Text Box 78"/>
          <p:cNvSpPr txBox="1">
            <a:spLocks noChangeArrowheads="1"/>
          </p:cNvSpPr>
          <p:nvPr/>
        </p:nvSpPr>
        <p:spPr bwMode="auto">
          <a:xfrm>
            <a:off x="1143000" y="152400"/>
            <a:ext cx="1828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latin typeface="Times" pitchFamily="-84" charset="0"/>
              </a:rPr>
              <a:t>Nonni su Internet</a:t>
            </a:r>
            <a:endParaRPr lang="en-US" u="sng"/>
          </a:p>
        </p:txBody>
      </p:sp>
      <p:sp>
        <p:nvSpPr>
          <p:cNvPr id="34879" name="Line 77"/>
          <p:cNvSpPr>
            <a:spLocks noChangeShapeType="1"/>
          </p:cNvSpPr>
          <p:nvPr/>
        </p:nvSpPr>
        <p:spPr bwMode="auto">
          <a:xfrm flipH="1" flipV="1">
            <a:off x="4810125" y="4076700"/>
            <a:ext cx="561975" cy="1028700"/>
          </a:xfrm>
          <a:prstGeom prst="line">
            <a:avLst/>
          </a:prstGeom>
          <a:noFill/>
          <a:ln w="28575">
            <a:solidFill>
              <a:srgbClr val="A20D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80" name="Text Box 56"/>
          <p:cNvSpPr txBox="1">
            <a:spLocks noChangeArrowheads="1"/>
          </p:cNvSpPr>
          <p:nvPr/>
        </p:nvSpPr>
        <p:spPr bwMode="auto">
          <a:xfrm>
            <a:off x="5026025" y="5157788"/>
            <a:ext cx="121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" pitchFamily="-84" charset="0"/>
              </a:rPr>
              <a:t>Associazioni di volontariato locale</a:t>
            </a:r>
            <a:endParaRPr lang="en-US" b="1" u="sng"/>
          </a:p>
        </p:txBody>
      </p:sp>
      <p:sp>
        <p:nvSpPr>
          <p:cNvPr id="34881" name="Line 77"/>
          <p:cNvSpPr>
            <a:spLocks noChangeShapeType="1"/>
          </p:cNvSpPr>
          <p:nvPr/>
        </p:nvSpPr>
        <p:spPr bwMode="auto">
          <a:xfrm flipV="1">
            <a:off x="2933700" y="3933825"/>
            <a:ext cx="1181100" cy="638175"/>
          </a:xfrm>
          <a:prstGeom prst="line">
            <a:avLst/>
          </a:prstGeom>
          <a:noFill/>
          <a:ln w="28575">
            <a:solidFill>
              <a:srgbClr val="A20D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82" name="Line 77"/>
          <p:cNvSpPr>
            <a:spLocks noChangeShapeType="1"/>
          </p:cNvSpPr>
          <p:nvPr/>
        </p:nvSpPr>
        <p:spPr bwMode="auto">
          <a:xfrm flipV="1">
            <a:off x="3009900" y="4005263"/>
            <a:ext cx="1223963" cy="871537"/>
          </a:xfrm>
          <a:prstGeom prst="line">
            <a:avLst/>
          </a:prstGeom>
          <a:noFill/>
          <a:ln w="28575">
            <a:solidFill>
              <a:srgbClr val="A20D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83" name="Text Box 56"/>
          <p:cNvSpPr txBox="1">
            <a:spLocks noChangeArrowheads="1"/>
          </p:cNvSpPr>
          <p:nvPr/>
        </p:nvSpPr>
        <p:spPr bwMode="auto">
          <a:xfrm>
            <a:off x="2171700" y="4419600"/>
            <a:ext cx="863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" pitchFamily="-84" charset="0"/>
              </a:rPr>
              <a:t>Auser</a:t>
            </a:r>
            <a:endParaRPr lang="en-US" b="1" u="sng"/>
          </a:p>
        </p:txBody>
      </p:sp>
      <p:sp>
        <p:nvSpPr>
          <p:cNvPr id="34884" name="Text Box 56"/>
          <p:cNvSpPr txBox="1">
            <a:spLocks noChangeArrowheads="1"/>
          </p:cNvSpPr>
          <p:nvPr/>
        </p:nvSpPr>
        <p:spPr bwMode="auto">
          <a:xfrm>
            <a:off x="2324100" y="47244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" pitchFamily="-84" charset="0"/>
              </a:rPr>
              <a:t>Anteas</a:t>
            </a:r>
            <a:endParaRPr lang="en-US" b="1" u="sng"/>
          </a:p>
        </p:txBody>
      </p:sp>
      <p:sp>
        <p:nvSpPr>
          <p:cNvPr id="34885" name="Line 75"/>
          <p:cNvSpPr>
            <a:spLocks noChangeShapeType="1"/>
          </p:cNvSpPr>
          <p:nvPr/>
        </p:nvSpPr>
        <p:spPr bwMode="auto">
          <a:xfrm flipH="1">
            <a:off x="5026025" y="2438400"/>
            <a:ext cx="727075" cy="703263"/>
          </a:xfrm>
          <a:prstGeom prst="line">
            <a:avLst/>
          </a:prstGeom>
          <a:noFill/>
          <a:ln w="28575">
            <a:solidFill>
              <a:srgbClr val="A20D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86" name="Rectangle 58"/>
          <p:cNvSpPr>
            <a:spLocks noChangeArrowheads="1"/>
          </p:cNvSpPr>
          <p:nvPr/>
        </p:nvSpPr>
        <p:spPr bwMode="auto">
          <a:xfrm>
            <a:off x="5524500" y="1752600"/>
            <a:ext cx="1008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84" charset="0"/>
              </a:rPr>
              <a:t>Strutture assistenziali per anziani</a:t>
            </a:r>
            <a:endParaRPr lang="en-US" sz="1100" b="1">
              <a:latin typeface="Times" pitchFamily="-84" charset="0"/>
            </a:endParaRPr>
          </a:p>
        </p:txBody>
      </p:sp>
      <p:sp>
        <p:nvSpPr>
          <p:cNvPr id="34887" name="Line 73"/>
          <p:cNvSpPr>
            <a:spLocks noChangeShapeType="1"/>
          </p:cNvSpPr>
          <p:nvPr/>
        </p:nvSpPr>
        <p:spPr bwMode="auto">
          <a:xfrm flipH="1">
            <a:off x="4610100" y="1600200"/>
            <a:ext cx="304800" cy="1295400"/>
          </a:xfrm>
          <a:prstGeom prst="line">
            <a:avLst/>
          </a:prstGeom>
          <a:noFill/>
          <a:ln w="28575">
            <a:solidFill>
              <a:srgbClr val="A20D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88" name="Rectangle 55"/>
          <p:cNvSpPr>
            <a:spLocks noChangeArrowheads="1"/>
          </p:cNvSpPr>
          <p:nvPr/>
        </p:nvSpPr>
        <p:spPr bwMode="auto">
          <a:xfrm>
            <a:off x="4610100" y="1295400"/>
            <a:ext cx="715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84" charset="0"/>
              </a:rPr>
              <a:t>Regione</a:t>
            </a:r>
            <a:endParaRPr lang="en-US" sz="1100" b="1">
              <a:latin typeface="Times" pitchFamily="-84" charset="0"/>
            </a:endParaRPr>
          </a:p>
        </p:txBody>
      </p:sp>
      <p:sp>
        <p:nvSpPr>
          <p:cNvPr id="34889" name="Line 71"/>
          <p:cNvSpPr>
            <a:spLocks noChangeShapeType="1"/>
          </p:cNvSpPr>
          <p:nvPr/>
        </p:nvSpPr>
        <p:spPr bwMode="auto">
          <a:xfrm>
            <a:off x="4160838" y="1557338"/>
            <a:ext cx="288925" cy="1366837"/>
          </a:xfrm>
          <a:prstGeom prst="line">
            <a:avLst/>
          </a:prstGeom>
          <a:noFill/>
          <a:ln w="28575">
            <a:solidFill>
              <a:srgbClr val="A20D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90" name="Text Box 54"/>
          <p:cNvSpPr txBox="1">
            <a:spLocks noChangeArrowheads="1"/>
          </p:cNvSpPr>
          <p:nvPr/>
        </p:nvSpPr>
        <p:spPr bwMode="auto">
          <a:xfrm>
            <a:off x="3657600" y="1268413"/>
            <a:ext cx="863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Times" pitchFamily="-84" charset="0"/>
              </a:rPr>
              <a:t>Province  </a:t>
            </a:r>
            <a:endParaRPr lang="en-US" sz="1200" b="1" u="sng"/>
          </a:p>
        </p:txBody>
      </p:sp>
      <p:sp>
        <p:nvSpPr>
          <p:cNvPr id="34891" name="Rectangle 59"/>
          <p:cNvSpPr>
            <a:spLocks noChangeArrowheads="1"/>
          </p:cNvSpPr>
          <p:nvPr/>
        </p:nvSpPr>
        <p:spPr bwMode="auto">
          <a:xfrm>
            <a:off x="2171700" y="2590800"/>
            <a:ext cx="1028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84" charset="0"/>
              </a:rPr>
              <a:t>Cooperative </a:t>
            </a:r>
          </a:p>
          <a:p>
            <a:r>
              <a:rPr lang="en-US" sz="1200" b="1">
                <a:latin typeface="Times" pitchFamily="-84" charset="0"/>
              </a:rPr>
              <a:t>di servizi </a:t>
            </a:r>
          </a:p>
        </p:txBody>
      </p:sp>
      <p:sp>
        <p:nvSpPr>
          <p:cNvPr id="34892" name="Line 76"/>
          <p:cNvSpPr>
            <a:spLocks noChangeShapeType="1"/>
          </p:cNvSpPr>
          <p:nvPr/>
        </p:nvSpPr>
        <p:spPr bwMode="auto">
          <a:xfrm>
            <a:off x="2933700" y="3048000"/>
            <a:ext cx="1066800" cy="381000"/>
          </a:xfrm>
          <a:prstGeom prst="line">
            <a:avLst/>
          </a:prstGeom>
          <a:noFill/>
          <a:ln w="28575">
            <a:solidFill>
              <a:srgbClr val="A20D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tangolo 4"/>
          <p:cNvSpPr>
            <a:spLocks noChangeArrowheads="1"/>
          </p:cNvSpPr>
          <p:nvPr/>
        </p:nvSpPr>
        <p:spPr bwMode="auto">
          <a:xfrm>
            <a:off x="685800" y="1143000"/>
            <a:ext cx="801860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dirty="0" err="1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Nuovo</a:t>
            </a:r>
            <a:r>
              <a:rPr lang="en-US" sz="25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US" sz="2500" b="1" dirty="0" err="1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spettro</a:t>
            </a:r>
            <a:r>
              <a:rPr lang="en-US" sz="25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US" sz="2500" b="1" dirty="0" err="1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di</a:t>
            </a:r>
            <a:r>
              <a:rPr lang="en-US" sz="25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US" sz="2500" b="1" dirty="0" err="1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Organizzazioni</a:t>
            </a:r>
            <a:r>
              <a:rPr lang="en-US" sz="25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US" sz="2500" b="1" dirty="0" err="1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dal</a:t>
            </a:r>
            <a:r>
              <a:rPr lang="en-US" sz="25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US" sz="2500" b="1" dirty="0" err="1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Settore</a:t>
            </a:r>
            <a:r>
              <a:rPr lang="en-US" sz="25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US" sz="2500" b="1" dirty="0" err="1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Sociale</a:t>
            </a:r>
            <a:r>
              <a:rPr lang="en-US" sz="25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US" sz="25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al </a:t>
            </a:r>
            <a:r>
              <a:rPr lang="en-US" sz="2500" b="1" dirty="0" err="1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Settore</a:t>
            </a:r>
            <a:r>
              <a:rPr lang="en-US" sz="25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US" sz="2500" b="1" dirty="0" err="1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Forprofit</a:t>
            </a:r>
            <a:endParaRPr lang="en-US" sz="2500" b="1" dirty="0">
              <a:solidFill>
                <a:srgbClr val="8000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grpSp>
        <p:nvGrpSpPr>
          <p:cNvPr id="2" name="Gruppo 8"/>
          <p:cNvGrpSpPr>
            <a:grpSpLocks/>
          </p:cNvGrpSpPr>
          <p:nvPr/>
        </p:nvGrpSpPr>
        <p:grpSpPr bwMode="auto">
          <a:xfrm>
            <a:off x="0" y="2743200"/>
            <a:ext cx="9144000" cy="1889125"/>
            <a:chOff x="0" y="2743200"/>
            <a:chExt cx="9144000" cy="1889125"/>
          </a:xfrm>
        </p:grpSpPr>
        <p:pic>
          <p:nvPicPr>
            <p:cNvPr id="26628" name="Immagine 8" descr="3_ita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743200"/>
              <a:ext cx="9144000" cy="1889125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tangolo arrotondato 7"/>
            <p:cNvSpPr/>
            <p:nvPr/>
          </p:nvSpPr>
          <p:spPr>
            <a:xfrm>
              <a:off x="4191000" y="3352800"/>
              <a:ext cx="914400" cy="152400"/>
            </a:xfrm>
            <a:prstGeom prst="roundRect">
              <a:avLst/>
            </a:prstGeom>
            <a:solidFill>
              <a:srgbClr val="DC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00400" y="2971800"/>
            <a:ext cx="2557511" cy="529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100" b="1" dirty="0" err="1" smtClean="0">
                <a:latin typeface="Times" charset="0"/>
                <a:ea typeface="ＭＳ Ｐゴシック" charset="-128"/>
                <a:cs typeface="ＭＳ Ｐゴシック" charset="-128"/>
              </a:rPr>
              <a:t>Molte</a:t>
            </a:r>
            <a:r>
              <a:rPr lang="en-US" sz="3100" b="1" dirty="0" smtClean="0">
                <a:latin typeface="Times" charset="0"/>
                <a:ea typeface="ＭＳ Ｐゴシック" charset="-128"/>
                <a:cs typeface="ＭＳ Ｐゴシック" charset="-128"/>
              </a:rPr>
              <a:t> Grazie!</a:t>
            </a:r>
            <a:endParaRPr lang="en-US" sz="3100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293</Words>
  <Application>Microsoft Macintosh PowerPoint</Application>
  <PresentationFormat>Presentazione su schermo (4:3)</PresentationFormat>
  <Paragraphs>53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Innovazione Sociale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Fondazione Mondo Digitale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Sala Acquedotti</cp:lastModifiedBy>
  <cp:revision>163</cp:revision>
  <dcterms:created xsi:type="dcterms:W3CDTF">2013-03-23T17:17:01Z</dcterms:created>
  <dcterms:modified xsi:type="dcterms:W3CDTF">2013-03-26T11:39:47Z</dcterms:modified>
</cp:coreProperties>
</file>